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02"/>
  </p:notesMasterIdLst>
  <p:handoutMasterIdLst>
    <p:handoutMasterId r:id="rId103"/>
  </p:handoutMasterIdLst>
  <p:sldIdLst>
    <p:sldId id="256" r:id="rId5"/>
    <p:sldId id="711" r:id="rId6"/>
    <p:sldId id="712" r:id="rId7"/>
    <p:sldId id="715" r:id="rId8"/>
    <p:sldId id="716" r:id="rId9"/>
    <p:sldId id="755" r:id="rId10"/>
    <p:sldId id="847" r:id="rId11"/>
    <p:sldId id="846" r:id="rId12"/>
    <p:sldId id="843" r:id="rId13"/>
    <p:sldId id="844" r:id="rId14"/>
    <p:sldId id="845" r:id="rId15"/>
    <p:sldId id="848" r:id="rId16"/>
    <p:sldId id="756" r:id="rId17"/>
    <p:sldId id="759" r:id="rId18"/>
    <p:sldId id="760" r:id="rId19"/>
    <p:sldId id="757" r:id="rId20"/>
    <p:sldId id="761" r:id="rId21"/>
    <p:sldId id="769" r:id="rId22"/>
    <p:sldId id="770" r:id="rId23"/>
    <p:sldId id="771" r:id="rId24"/>
    <p:sldId id="772" r:id="rId25"/>
    <p:sldId id="773" r:id="rId26"/>
    <p:sldId id="774" r:id="rId27"/>
    <p:sldId id="775" r:id="rId28"/>
    <p:sldId id="776" r:id="rId29"/>
    <p:sldId id="777" r:id="rId30"/>
    <p:sldId id="778" r:id="rId31"/>
    <p:sldId id="779" r:id="rId32"/>
    <p:sldId id="780" r:id="rId33"/>
    <p:sldId id="781" r:id="rId34"/>
    <p:sldId id="782" r:id="rId35"/>
    <p:sldId id="783" r:id="rId36"/>
    <p:sldId id="784" r:id="rId37"/>
    <p:sldId id="803" r:id="rId38"/>
    <p:sldId id="804" r:id="rId39"/>
    <p:sldId id="805" r:id="rId40"/>
    <p:sldId id="806" r:id="rId41"/>
    <p:sldId id="807" r:id="rId42"/>
    <p:sldId id="808" r:id="rId43"/>
    <p:sldId id="809" r:id="rId44"/>
    <p:sldId id="810" r:id="rId45"/>
    <p:sldId id="811" r:id="rId46"/>
    <p:sldId id="812" r:id="rId47"/>
    <p:sldId id="813" r:id="rId48"/>
    <p:sldId id="814" r:id="rId49"/>
    <p:sldId id="815" r:id="rId50"/>
    <p:sldId id="816" r:id="rId51"/>
    <p:sldId id="817" r:id="rId52"/>
    <p:sldId id="785" r:id="rId53"/>
    <p:sldId id="786" r:id="rId54"/>
    <p:sldId id="787" r:id="rId55"/>
    <p:sldId id="788" r:id="rId56"/>
    <p:sldId id="789" r:id="rId57"/>
    <p:sldId id="790" r:id="rId58"/>
    <p:sldId id="791" r:id="rId59"/>
    <p:sldId id="792" r:id="rId60"/>
    <p:sldId id="793" r:id="rId61"/>
    <p:sldId id="794" r:id="rId62"/>
    <p:sldId id="795" r:id="rId63"/>
    <p:sldId id="796" r:id="rId64"/>
    <p:sldId id="797" r:id="rId65"/>
    <p:sldId id="798" r:id="rId66"/>
    <p:sldId id="799" r:id="rId67"/>
    <p:sldId id="800" r:id="rId68"/>
    <p:sldId id="801" r:id="rId69"/>
    <p:sldId id="802" r:id="rId70"/>
    <p:sldId id="763" r:id="rId71"/>
    <p:sldId id="818" r:id="rId72"/>
    <p:sldId id="819" r:id="rId73"/>
    <p:sldId id="764" r:id="rId74"/>
    <p:sldId id="820" r:id="rId75"/>
    <p:sldId id="765" r:id="rId76"/>
    <p:sldId id="766" r:id="rId77"/>
    <p:sldId id="767" r:id="rId78"/>
    <p:sldId id="821" r:id="rId79"/>
    <p:sldId id="822" r:id="rId80"/>
    <p:sldId id="823" r:id="rId81"/>
    <p:sldId id="824" r:id="rId82"/>
    <p:sldId id="825" r:id="rId83"/>
    <p:sldId id="826" r:id="rId84"/>
    <p:sldId id="827" r:id="rId85"/>
    <p:sldId id="828" r:id="rId86"/>
    <p:sldId id="829" r:id="rId87"/>
    <p:sldId id="830" r:id="rId88"/>
    <p:sldId id="831" r:id="rId89"/>
    <p:sldId id="832" r:id="rId90"/>
    <p:sldId id="833" r:id="rId91"/>
    <p:sldId id="834" r:id="rId92"/>
    <p:sldId id="835" r:id="rId93"/>
    <p:sldId id="836" r:id="rId94"/>
    <p:sldId id="754" r:id="rId95"/>
    <p:sldId id="837" r:id="rId96"/>
    <p:sldId id="838" r:id="rId97"/>
    <p:sldId id="839" r:id="rId98"/>
    <p:sldId id="840" r:id="rId99"/>
    <p:sldId id="841" r:id="rId100"/>
    <p:sldId id="842" r:id="rId101"/>
  </p:sldIdLst>
  <p:sldSz cx="9144000" cy="6858000" type="screen4x3"/>
  <p:notesSz cx="9928225" cy="6797675"/>
  <p:custDataLst>
    <p:tags r:id="rId10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p:scale>
          <a:sx n="80" d="100"/>
          <a:sy n="80" d="100"/>
        </p:scale>
        <p:origin x="1440" y="3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07" Type="http://schemas.openxmlformats.org/officeDocument/2006/relationships/viewProps" Target="viewProps.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notesMaster" Target="notesMasters/notesMaster1.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handoutMaster" Target="handoutMasters/handoutMaster1.xml"/><Relationship Id="rId108" Type="http://schemas.openxmlformats.org/officeDocument/2006/relationships/theme" Target="theme/theme1.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tableStyles" Target="tableStyles.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tags" Target="tags/tag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02/09/2016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9/2/2016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410043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6414010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467230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13318786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543530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597380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654810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9350865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23506735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87024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661164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0356667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1124963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38119896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217014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8852568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3446113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5070779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888304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447469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1101446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1315917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6408671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6656944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34460986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24866475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22446093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28692816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34811451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3155504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2809968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24695342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35356228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30306284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41247287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5199347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165306497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47</a:t>
            </a:fld>
            <a:endParaRPr lang="en-GB" dirty="0"/>
          </a:p>
        </p:txBody>
      </p:sp>
    </p:spTree>
    <p:extLst>
      <p:ext uri="{BB962C8B-B14F-4D97-AF65-F5344CB8AC3E}">
        <p14:creationId xmlns:p14="http://schemas.microsoft.com/office/powerpoint/2010/main" val="23799198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48</a:t>
            </a:fld>
            <a:endParaRPr lang="en-GB" dirty="0"/>
          </a:p>
        </p:txBody>
      </p:sp>
    </p:spTree>
    <p:extLst>
      <p:ext uri="{BB962C8B-B14F-4D97-AF65-F5344CB8AC3E}">
        <p14:creationId xmlns:p14="http://schemas.microsoft.com/office/powerpoint/2010/main" val="38221902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49</a:t>
            </a:fld>
            <a:endParaRPr lang="en-GB" dirty="0"/>
          </a:p>
        </p:txBody>
      </p:sp>
    </p:spTree>
    <p:extLst>
      <p:ext uri="{BB962C8B-B14F-4D97-AF65-F5344CB8AC3E}">
        <p14:creationId xmlns:p14="http://schemas.microsoft.com/office/powerpoint/2010/main" val="3295321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50</a:t>
            </a:fld>
            <a:endParaRPr lang="en-GB" dirty="0"/>
          </a:p>
        </p:txBody>
      </p:sp>
    </p:spTree>
    <p:extLst>
      <p:ext uri="{BB962C8B-B14F-4D97-AF65-F5344CB8AC3E}">
        <p14:creationId xmlns:p14="http://schemas.microsoft.com/office/powerpoint/2010/main" val="52426756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51</a:t>
            </a:fld>
            <a:endParaRPr lang="en-GB" dirty="0"/>
          </a:p>
        </p:txBody>
      </p:sp>
    </p:spTree>
    <p:extLst>
      <p:ext uri="{BB962C8B-B14F-4D97-AF65-F5344CB8AC3E}">
        <p14:creationId xmlns:p14="http://schemas.microsoft.com/office/powerpoint/2010/main" val="39626703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52</a:t>
            </a:fld>
            <a:endParaRPr lang="en-GB" dirty="0"/>
          </a:p>
        </p:txBody>
      </p:sp>
    </p:spTree>
    <p:extLst>
      <p:ext uri="{BB962C8B-B14F-4D97-AF65-F5344CB8AC3E}">
        <p14:creationId xmlns:p14="http://schemas.microsoft.com/office/powerpoint/2010/main" val="9787721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53</a:t>
            </a:fld>
            <a:endParaRPr lang="en-GB" dirty="0"/>
          </a:p>
        </p:txBody>
      </p:sp>
    </p:spTree>
    <p:extLst>
      <p:ext uri="{BB962C8B-B14F-4D97-AF65-F5344CB8AC3E}">
        <p14:creationId xmlns:p14="http://schemas.microsoft.com/office/powerpoint/2010/main" val="121928114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54</a:t>
            </a:fld>
            <a:endParaRPr lang="en-GB" dirty="0"/>
          </a:p>
        </p:txBody>
      </p:sp>
    </p:spTree>
    <p:extLst>
      <p:ext uri="{BB962C8B-B14F-4D97-AF65-F5344CB8AC3E}">
        <p14:creationId xmlns:p14="http://schemas.microsoft.com/office/powerpoint/2010/main" val="38488448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55</a:t>
            </a:fld>
            <a:endParaRPr lang="en-GB" dirty="0"/>
          </a:p>
        </p:txBody>
      </p:sp>
    </p:spTree>
    <p:extLst>
      <p:ext uri="{BB962C8B-B14F-4D97-AF65-F5344CB8AC3E}">
        <p14:creationId xmlns:p14="http://schemas.microsoft.com/office/powerpoint/2010/main" val="193514263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56</a:t>
            </a:fld>
            <a:endParaRPr lang="en-GB" dirty="0"/>
          </a:p>
        </p:txBody>
      </p:sp>
    </p:spTree>
    <p:extLst>
      <p:ext uri="{BB962C8B-B14F-4D97-AF65-F5344CB8AC3E}">
        <p14:creationId xmlns:p14="http://schemas.microsoft.com/office/powerpoint/2010/main" val="415424207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57</a:t>
            </a:fld>
            <a:endParaRPr lang="en-GB" dirty="0"/>
          </a:p>
        </p:txBody>
      </p:sp>
    </p:spTree>
    <p:extLst>
      <p:ext uri="{BB962C8B-B14F-4D97-AF65-F5344CB8AC3E}">
        <p14:creationId xmlns:p14="http://schemas.microsoft.com/office/powerpoint/2010/main" val="241969416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58</a:t>
            </a:fld>
            <a:endParaRPr lang="en-GB" dirty="0"/>
          </a:p>
        </p:txBody>
      </p:sp>
    </p:spTree>
    <p:extLst>
      <p:ext uri="{BB962C8B-B14F-4D97-AF65-F5344CB8AC3E}">
        <p14:creationId xmlns:p14="http://schemas.microsoft.com/office/powerpoint/2010/main" val="94441082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59</a:t>
            </a:fld>
            <a:endParaRPr lang="en-GB" dirty="0"/>
          </a:p>
        </p:txBody>
      </p:sp>
    </p:spTree>
    <p:extLst>
      <p:ext uri="{BB962C8B-B14F-4D97-AF65-F5344CB8AC3E}">
        <p14:creationId xmlns:p14="http://schemas.microsoft.com/office/powerpoint/2010/main" val="4254402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4930724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60</a:t>
            </a:fld>
            <a:endParaRPr lang="en-GB" dirty="0"/>
          </a:p>
        </p:txBody>
      </p:sp>
    </p:spTree>
    <p:extLst>
      <p:ext uri="{BB962C8B-B14F-4D97-AF65-F5344CB8AC3E}">
        <p14:creationId xmlns:p14="http://schemas.microsoft.com/office/powerpoint/2010/main" val="27077773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61</a:t>
            </a:fld>
            <a:endParaRPr lang="en-GB" dirty="0"/>
          </a:p>
        </p:txBody>
      </p:sp>
    </p:spTree>
    <p:extLst>
      <p:ext uri="{BB962C8B-B14F-4D97-AF65-F5344CB8AC3E}">
        <p14:creationId xmlns:p14="http://schemas.microsoft.com/office/powerpoint/2010/main" val="347891146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62</a:t>
            </a:fld>
            <a:endParaRPr lang="en-GB" dirty="0"/>
          </a:p>
        </p:txBody>
      </p:sp>
    </p:spTree>
    <p:extLst>
      <p:ext uri="{BB962C8B-B14F-4D97-AF65-F5344CB8AC3E}">
        <p14:creationId xmlns:p14="http://schemas.microsoft.com/office/powerpoint/2010/main" val="418243864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63</a:t>
            </a:fld>
            <a:endParaRPr lang="en-GB" dirty="0"/>
          </a:p>
        </p:txBody>
      </p:sp>
    </p:spTree>
    <p:extLst>
      <p:ext uri="{BB962C8B-B14F-4D97-AF65-F5344CB8AC3E}">
        <p14:creationId xmlns:p14="http://schemas.microsoft.com/office/powerpoint/2010/main" val="13651706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64</a:t>
            </a:fld>
            <a:endParaRPr lang="en-GB" dirty="0"/>
          </a:p>
        </p:txBody>
      </p:sp>
    </p:spTree>
    <p:extLst>
      <p:ext uri="{BB962C8B-B14F-4D97-AF65-F5344CB8AC3E}">
        <p14:creationId xmlns:p14="http://schemas.microsoft.com/office/powerpoint/2010/main" val="168470763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65</a:t>
            </a:fld>
            <a:endParaRPr lang="en-GB" dirty="0"/>
          </a:p>
        </p:txBody>
      </p:sp>
    </p:spTree>
    <p:extLst>
      <p:ext uri="{BB962C8B-B14F-4D97-AF65-F5344CB8AC3E}">
        <p14:creationId xmlns:p14="http://schemas.microsoft.com/office/powerpoint/2010/main" val="415163321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66</a:t>
            </a:fld>
            <a:endParaRPr lang="en-GB" dirty="0"/>
          </a:p>
        </p:txBody>
      </p:sp>
    </p:spTree>
    <p:extLst>
      <p:ext uri="{BB962C8B-B14F-4D97-AF65-F5344CB8AC3E}">
        <p14:creationId xmlns:p14="http://schemas.microsoft.com/office/powerpoint/2010/main" val="16152761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67</a:t>
            </a:fld>
            <a:endParaRPr lang="en-GB" dirty="0"/>
          </a:p>
        </p:txBody>
      </p:sp>
    </p:spTree>
    <p:extLst>
      <p:ext uri="{BB962C8B-B14F-4D97-AF65-F5344CB8AC3E}">
        <p14:creationId xmlns:p14="http://schemas.microsoft.com/office/powerpoint/2010/main" val="209840083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68</a:t>
            </a:fld>
            <a:endParaRPr lang="en-GB" dirty="0"/>
          </a:p>
        </p:txBody>
      </p:sp>
    </p:spTree>
    <p:extLst>
      <p:ext uri="{BB962C8B-B14F-4D97-AF65-F5344CB8AC3E}">
        <p14:creationId xmlns:p14="http://schemas.microsoft.com/office/powerpoint/2010/main" val="8708215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69</a:t>
            </a:fld>
            <a:endParaRPr lang="en-GB" dirty="0"/>
          </a:p>
        </p:txBody>
      </p:sp>
    </p:spTree>
    <p:extLst>
      <p:ext uri="{BB962C8B-B14F-4D97-AF65-F5344CB8AC3E}">
        <p14:creationId xmlns:p14="http://schemas.microsoft.com/office/powerpoint/2010/main" val="14404173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74584016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70</a:t>
            </a:fld>
            <a:endParaRPr lang="en-GB" dirty="0"/>
          </a:p>
        </p:txBody>
      </p:sp>
    </p:spTree>
    <p:extLst>
      <p:ext uri="{BB962C8B-B14F-4D97-AF65-F5344CB8AC3E}">
        <p14:creationId xmlns:p14="http://schemas.microsoft.com/office/powerpoint/2010/main" val="53455316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71</a:t>
            </a:fld>
            <a:endParaRPr lang="en-GB" dirty="0"/>
          </a:p>
        </p:txBody>
      </p:sp>
    </p:spTree>
    <p:extLst>
      <p:ext uri="{BB962C8B-B14F-4D97-AF65-F5344CB8AC3E}">
        <p14:creationId xmlns:p14="http://schemas.microsoft.com/office/powerpoint/2010/main" val="21433029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72</a:t>
            </a:fld>
            <a:endParaRPr lang="en-GB" dirty="0"/>
          </a:p>
        </p:txBody>
      </p:sp>
    </p:spTree>
    <p:extLst>
      <p:ext uri="{BB962C8B-B14F-4D97-AF65-F5344CB8AC3E}">
        <p14:creationId xmlns:p14="http://schemas.microsoft.com/office/powerpoint/2010/main" val="183205383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73</a:t>
            </a:fld>
            <a:endParaRPr lang="en-GB" dirty="0"/>
          </a:p>
        </p:txBody>
      </p:sp>
    </p:spTree>
    <p:extLst>
      <p:ext uri="{BB962C8B-B14F-4D97-AF65-F5344CB8AC3E}">
        <p14:creationId xmlns:p14="http://schemas.microsoft.com/office/powerpoint/2010/main" val="354641238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74</a:t>
            </a:fld>
            <a:endParaRPr lang="en-GB" dirty="0"/>
          </a:p>
        </p:txBody>
      </p:sp>
    </p:spTree>
    <p:extLst>
      <p:ext uri="{BB962C8B-B14F-4D97-AF65-F5344CB8AC3E}">
        <p14:creationId xmlns:p14="http://schemas.microsoft.com/office/powerpoint/2010/main" val="373243331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75</a:t>
            </a:fld>
            <a:endParaRPr lang="en-GB" dirty="0"/>
          </a:p>
        </p:txBody>
      </p:sp>
    </p:spTree>
    <p:extLst>
      <p:ext uri="{BB962C8B-B14F-4D97-AF65-F5344CB8AC3E}">
        <p14:creationId xmlns:p14="http://schemas.microsoft.com/office/powerpoint/2010/main" val="170199479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76</a:t>
            </a:fld>
            <a:endParaRPr lang="en-GB" dirty="0"/>
          </a:p>
        </p:txBody>
      </p:sp>
    </p:spTree>
    <p:extLst>
      <p:ext uri="{BB962C8B-B14F-4D97-AF65-F5344CB8AC3E}">
        <p14:creationId xmlns:p14="http://schemas.microsoft.com/office/powerpoint/2010/main" val="81481877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77</a:t>
            </a:fld>
            <a:endParaRPr lang="en-GB" dirty="0"/>
          </a:p>
        </p:txBody>
      </p:sp>
    </p:spTree>
    <p:extLst>
      <p:ext uri="{BB962C8B-B14F-4D97-AF65-F5344CB8AC3E}">
        <p14:creationId xmlns:p14="http://schemas.microsoft.com/office/powerpoint/2010/main" val="133394677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78</a:t>
            </a:fld>
            <a:endParaRPr lang="en-GB" dirty="0"/>
          </a:p>
        </p:txBody>
      </p:sp>
    </p:spTree>
    <p:extLst>
      <p:ext uri="{BB962C8B-B14F-4D97-AF65-F5344CB8AC3E}">
        <p14:creationId xmlns:p14="http://schemas.microsoft.com/office/powerpoint/2010/main" val="391587751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79</a:t>
            </a:fld>
            <a:endParaRPr lang="en-GB" dirty="0"/>
          </a:p>
        </p:txBody>
      </p:sp>
    </p:spTree>
    <p:extLst>
      <p:ext uri="{BB962C8B-B14F-4D97-AF65-F5344CB8AC3E}">
        <p14:creationId xmlns:p14="http://schemas.microsoft.com/office/powerpoint/2010/main" val="1213552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93715350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80</a:t>
            </a:fld>
            <a:endParaRPr lang="en-GB" dirty="0"/>
          </a:p>
        </p:txBody>
      </p:sp>
    </p:spTree>
    <p:extLst>
      <p:ext uri="{BB962C8B-B14F-4D97-AF65-F5344CB8AC3E}">
        <p14:creationId xmlns:p14="http://schemas.microsoft.com/office/powerpoint/2010/main" val="273285381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81</a:t>
            </a:fld>
            <a:endParaRPr lang="en-GB" dirty="0"/>
          </a:p>
        </p:txBody>
      </p:sp>
    </p:spTree>
    <p:extLst>
      <p:ext uri="{BB962C8B-B14F-4D97-AF65-F5344CB8AC3E}">
        <p14:creationId xmlns:p14="http://schemas.microsoft.com/office/powerpoint/2010/main" val="4414216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82</a:t>
            </a:fld>
            <a:endParaRPr lang="en-GB" dirty="0"/>
          </a:p>
        </p:txBody>
      </p:sp>
    </p:spTree>
    <p:extLst>
      <p:ext uri="{BB962C8B-B14F-4D97-AF65-F5344CB8AC3E}">
        <p14:creationId xmlns:p14="http://schemas.microsoft.com/office/powerpoint/2010/main" val="312689639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83</a:t>
            </a:fld>
            <a:endParaRPr lang="en-GB" dirty="0"/>
          </a:p>
        </p:txBody>
      </p:sp>
    </p:spTree>
    <p:extLst>
      <p:ext uri="{BB962C8B-B14F-4D97-AF65-F5344CB8AC3E}">
        <p14:creationId xmlns:p14="http://schemas.microsoft.com/office/powerpoint/2010/main" val="5703460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84</a:t>
            </a:fld>
            <a:endParaRPr lang="en-GB" dirty="0"/>
          </a:p>
        </p:txBody>
      </p:sp>
    </p:spTree>
    <p:extLst>
      <p:ext uri="{BB962C8B-B14F-4D97-AF65-F5344CB8AC3E}">
        <p14:creationId xmlns:p14="http://schemas.microsoft.com/office/powerpoint/2010/main" val="321794412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85</a:t>
            </a:fld>
            <a:endParaRPr lang="en-GB" dirty="0"/>
          </a:p>
        </p:txBody>
      </p:sp>
    </p:spTree>
    <p:extLst>
      <p:ext uri="{BB962C8B-B14F-4D97-AF65-F5344CB8AC3E}">
        <p14:creationId xmlns:p14="http://schemas.microsoft.com/office/powerpoint/2010/main" val="308287066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86</a:t>
            </a:fld>
            <a:endParaRPr lang="en-GB" dirty="0"/>
          </a:p>
        </p:txBody>
      </p:sp>
    </p:spTree>
    <p:extLst>
      <p:ext uri="{BB962C8B-B14F-4D97-AF65-F5344CB8AC3E}">
        <p14:creationId xmlns:p14="http://schemas.microsoft.com/office/powerpoint/2010/main" val="132710140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87</a:t>
            </a:fld>
            <a:endParaRPr lang="en-GB" dirty="0"/>
          </a:p>
        </p:txBody>
      </p:sp>
    </p:spTree>
    <p:extLst>
      <p:ext uri="{BB962C8B-B14F-4D97-AF65-F5344CB8AC3E}">
        <p14:creationId xmlns:p14="http://schemas.microsoft.com/office/powerpoint/2010/main" val="389666716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88</a:t>
            </a:fld>
            <a:endParaRPr lang="en-GB" dirty="0"/>
          </a:p>
        </p:txBody>
      </p:sp>
    </p:spTree>
    <p:extLst>
      <p:ext uri="{BB962C8B-B14F-4D97-AF65-F5344CB8AC3E}">
        <p14:creationId xmlns:p14="http://schemas.microsoft.com/office/powerpoint/2010/main" val="326377699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89</a:t>
            </a:fld>
            <a:endParaRPr lang="en-GB" dirty="0"/>
          </a:p>
        </p:txBody>
      </p:sp>
    </p:spTree>
    <p:extLst>
      <p:ext uri="{BB962C8B-B14F-4D97-AF65-F5344CB8AC3E}">
        <p14:creationId xmlns:p14="http://schemas.microsoft.com/office/powerpoint/2010/main" val="2696315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78242001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90</a:t>
            </a:fld>
            <a:endParaRPr lang="en-GB" dirty="0"/>
          </a:p>
        </p:txBody>
      </p:sp>
    </p:spTree>
    <p:extLst>
      <p:ext uri="{BB962C8B-B14F-4D97-AF65-F5344CB8AC3E}">
        <p14:creationId xmlns:p14="http://schemas.microsoft.com/office/powerpoint/2010/main" val="267632334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91</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92</a:t>
            </a:fld>
            <a:endParaRPr lang="en-GB" dirty="0"/>
          </a:p>
        </p:txBody>
      </p:sp>
    </p:spTree>
    <p:extLst>
      <p:ext uri="{BB962C8B-B14F-4D97-AF65-F5344CB8AC3E}">
        <p14:creationId xmlns:p14="http://schemas.microsoft.com/office/powerpoint/2010/main" val="109949522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93</a:t>
            </a:fld>
            <a:endParaRPr lang="en-GB" dirty="0"/>
          </a:p>
        </p:txBody>
      </p:sp>
    </p:spTree>
    <p:extLst>
      <p:ext uri="{BB962C8B-B14F-4D97-AF65-F5344CB8AC3E}">
        <p14:creationId xmlns:p14="http://schemas.microsoft.com/office/powerpoint/2010/main" val="79052318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94</a:t>
            </a:fld>
            <a:endParaRPr lang="en-GB" dirty="0"/>
          </a:p>
        </p:txBody>
      </p:sp>
    </p:spTree>
    <p:extLst>
      <p:ext uri="{BB962C8B-B14F-4D97-AF65-F5344CB8AC3E}">
        <p14:creationId xmlns:p14="http://schemas.microsoft.com/office/powerpoint/2010/main" val="104999007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95</a:t>
            </a:fld>
            <a:endParaRPr lang="en-GB" dirty="0"/>
          </a:p>
        </p:txBody>
      </p:sp>
    </p:spTree>
    <p:extLst>
      <p:ext uri="{BB962C8B-B14F-4D97-AF65-F5344CB8AC3E}">
        <p14:creationId xmlns:p14="http://schemas.microsoft.com/office/powerpoint/2010/main" val="200526291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96</a:t>
            </a:fld>
            <a:endParaRPr lang="en-GB" dirty="0"/>
          </a:p>
        </p:txBody>
      </p:sp>
    </p:spTree>
    <p:extLst>
      <p:ext uri="{BB962C8B-B14F-4D97-AF65-F5344CB8AC3E}">
        <p14:creationId xmlns:p14="http://schemas.microsoft.com/office/powerpoint/2010/main" val="210362857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97</a:t>
            </a:fld>
            <a:endParaRPr lang="en-GB" dirty="0"/>
          </a:p>
        </p:txBody>
      </p:sp>
    </p:spTree>
    <p:extLst>
      <p:ext uri="{BB962C8B-B14F-4D97-AF65-F5344CB8AC3E}">
        <p14:creationId xmlns:p14="http://schemas.microsoft.com/office/powerpoint/2010/main" val="18288940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67.xml"/><Relationship Id="rId3" Type="http://schemas.openxmlformats.org/officeDocument/2006/relationships/slide" Target="../slides/slide6.xml"/><Relationship Id="rId7" Type="http://schemas.openxmlformats.org/officeDocument/2006/relationships/slide" Target="../slides/slide49.xml"/><Relationship Id="rId2" Type="http://schemas.openxmlformats.org/officeDocument/2006/relationships/slide" Target="../slides/slide91.xml"/><Relationship Id="rId1" Type="http://schemas.openxmlformats.org/officeDocument/2006/relationships/slideMaster" Target="../slideMasters/slideMaster1.xml"/><Relationship Id="rId6" Type="http://schemas.openxmlformats.org/officeDocument/2006/relationships/slide" Target="../slides/slide34.xml"/><Relationship Id="rId5" Type="http://schemas.openxmlformats.org/officeDocument/2006/relationships/slide" Target="../slides/slide16.xml"/><Relationship Id="rId4" Type="http://schemas.openxmlformats.org/officeDocument/2006/relationships/slide" Target="../slides/slide13.xml"/><Relationship Id="rId9" Type="http://schemas.openxmlformats.org/officeDocument/2006/relationships/slide" Target="../slides/slide88.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308304" y="620688"/>
            <a:ext cx="1277736" cy="36004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Exam Questions</a:t>
            </a:r>
            <a:endParaRPr lang="en-GB" sz="18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42091" y="620688"/>
            <a:ext cx="513485"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P8.1</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816238" y="620688"/>
            <a:ext cx="513485"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P8.2</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1390385" y="620688"/>
            <a:ext cx="1152128"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P8.3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Income</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9" name="Round Same Side Corner Rectangle 8">
            <a:hlinkClick r:id="rId6" action="ppaction://hlinksldjump"/>
          </p:cNvPr>
          <p:cNvSpPr/>
          <p:nvPr userDrawn="1"/>
        </p:nvSpPr>
        <p:spPr>
          <a:xfrm>
            <a:off x="2603175" y="620688"/>
            <a:ext cx="1184971"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P8.3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Balance</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7" action="ppaction://hlinksldjump"/>
          </p:cNvPr>
          <p:cNvSpPr/>
          <p:nvPr userDrawn="1"/>
        </p:nvSpPr>
        <p:spPr>
          <a:xfrm>
            <a:off x="3848808" y="620688"/>
            <a:ext cx="1217814"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P8.3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Cash Flow</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5127284" y="620688"/>
            <a:ext cx="691545"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P8.4</a:t>
            </a:r>
            <a:endParaRPr lang="en-GB" sz="1100" b="1" dirty="0">
              <a:latin typeface="Arial" panose="020B0604020202020204" pitchFamily="34" charset="0"/>
              <a:cs typeface="Arial" panose="020B0604020202020204" pitchFamily="34" charset="0"/>
            </a:endParaRPr>
          </a:p>
        </p:txBody>
      </p:sp>
      <p:sp>
        <p:nvSpPr>
          <p:cNvPr id="16" name="Round Same Side Corner Rectangle 15">
            <a:hlinkClick r:id="rId9" action="ppaction://hlinksldjump"/>
          </p:cNvPr>
          <p:cNvSpPr/>
          <p:nvPr userDrawn="1"/>
        </p:nvSpPr>
        <p:spPr>
          <a:xfrm>
            <a:off x="5879491" y="620688"/>
            <a:ext cx="1368152"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P8.5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KIT, Kaizen</a:t>
            </a:r>
            <a:endParaRPr lang="en-GB" sz="11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8.3b%20-%20Income%20Statements.docx"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www.bbc.com/news/magazine-20560359"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8.3%20-%20Retained%20Profit%20Activity.docx"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8.3%20-%20Using%20Income%20Statements%20in%20Decision%20Making.docx"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8.3%20-%20Income%20Statements.docx"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g"/><Relationship Id="rId4" Type="http://schemas.openxmlformats.org/officeDocument/2006/relationships/image" Target="../media/image8.jpeg"/></Relationships>
</file>

<file path=ppt/slides/_rels/slide32.xml.rels><?xml version="1.0" encoding="UTF-8" standalone="yes"?>
<Relationships xmlns="http://schemas.openxmlformats.org/package/2006/relationships"><Relationship Id="rId3" Type="http://schemas.openxmlformats.org/officeDocument/2006/relationships/hyperlink" Target="8.3%20-%20Exam%20Questions.docx" TargetMode="External"/><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8.3%20-%20Exam%20Questions.doc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8.3%20-%20Activity%2024.1.docx"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openxmlformats.org/officeDocument/2006/relationships/hyperlink" Target="8.3%20-%20Task%2012.docx" TargetMode="External"/><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hyperlink" Target="8.3%20-%20Comparing%20balance%20sheet%20data.docx" TargetMode="External"/><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8.3%20&#8211;%20Exam%20Questions%20-%20Paper%201.docx" TargetMode="External"/><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8.3%20&#8211;%20Exam%20Questions%20-%20Paper%201.docx" TargetMode="External"/><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hyperlink" Target="8.3%20-%20Creating%20a%20Cash%20Flow%20Forecast.docx" TargetMode="External"/><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hyperlink" Target="8.3%20-%20Creating%20a%20Cash%20Flow%20Forecast.docx" TargetMode="External"/><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hyperlink" Target="8.3%20-%20Managing%20a%20Cash%20Flow%20Forecast.docx" TargetMode="External"/><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hyperlink" Target="8.3%20-%20Managing%20a%20Cash%20Flow%20Forecast.docx" TargetMode="External"/><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notesSlide" Target="../notesSlides/notesSlide70.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7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5.png"/><Relationship Id="rId4" Type="http://schemas.openxmlformats.org/officeDocument/2006/relationships/image" Target="../media/image12.jpeg"/><Relationship Id="rId9" Type="http://schemas.openxmlformats.org/officeDocument/2006/relationships/image" Target="../media/image4.png"/></Relationships>
</file>

<file path=ppt/slides/_rels/slide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www.midsussextimes.co.uk/news/local/central-sussex-college-campuses-to-close-with-loss-of-19-jobs-1-7326535"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3.xml"/><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microsoft.com/office/2007/relationships/hdphoto" Target="../media/hdphoto1.wdp"/></Relationships>
</file>

<file path=ppt/slides/_rels/slide84.xml.rels><?xml version="1.0" encoding="UTF-8" standalone="yes"?>
<Relationships xmlns="http://schemas.openxmlformats.org/package/2006/relationships"><Relationship Id="rId3" Type="http://schemas.openxmlformats.org/officeDocument/2006/relationships/image" Target="../media/image20.gif"/><Relationship Id="rId7" Type="http://schemas.microsoft.com/office/2007/relationships/hdphoto" Target="../media/hdphoto2.wdp"/><Relationship Id="rId2" Type="http://schemas.openxmlformats.org/officeDocument/2006/relationships/notesSlide" Target="../notesSlides/notesSlide84.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5.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86.xml.rels><?xml version="1.0" encoding="UTF-8" standalone="yes"?>
<Relationships xmlns="http://schemas.openxmlformats.org/package/2006/relationships"><Relationship Id="rId3" Type="http://schemas.openxmlformats.org/officeDocument/2006/relationships/hyperlink" Target="8.3%20-%20Exam%20Styled%20Questions.docx" TargetMode="External"/><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3" Type="http://schemas.openxmlformats.org/officeDocument/2006/relationships/hyperlink" Target="8.3%20-%20Exam%20Styled%20Questions.docx" TargetMode="External"/><Relationship Id="rId2" Type="http://schemas.openxmlformats.org/officeDocument/2006/relationships/notesSlide" Target="../notesSlides/notesSlide87.xml"/><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9.xml.rels><?xml version="1.0" encoding="UTF-8" standalone="yes"?>
<Relationships xmlns="http://schemas.openxmlformats.org/package/2006/relationships"><Relationship Id="rId3" Type="http://schemas.openxmlformats.org/officeDocument/2006/relationships/hyperlink" Target="8.3%20-%20Production%20Methods.docx" TargetMode="External"/><Relationship Id="rId2" Type="http://schemas.openxmlformats.org/officeDocument/2006/relationships/notesSlide" Target="../notesSlides/notesSlide89.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3" Type="http://schemas.openxmlformats.org/officeDocument/2006/relationships/hyperlink" Target="LO8%20-%20Exam%20Questions.docx" TargetMode="External"/><Relationship Id="rId2" Type="http://schemas.openxmlformats.org/officeDocument/2006/relationships/notesSlide" Target="../notesSlides/notesSlide91.xml"/><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3" Type="http://schemas.openxmlformats.org/officeDocument/2006/relationships/hyperlink" Target="LO8%20-%20Exam%20Questions.docx" TargetMode="External"/><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3.xml"/><Relationship Id="rId1" Type="http://schemas.openxmlformats.org/officeDocument/2006/relationships/slideLayout" Target="../slideLayouts/slideLayout4.xml"/><Relationship Id="rId4" Type="http://schemas.openxmlformats.org/officeDocument/2006/relationships/hyperlink" Target="LO8%20-%20Exam%20Questions.docx" TargetMode="External"/></Relationships>
</file>

<file path=ppt/slides/_rels/slide94.xml.rels><?xml version="1.0" encoding="UTF-8" standalone="yes"?>
<Relationships xmlns="http://schemas.openxmlformats.org/package/2006/relationships"><Relationship Id="rId3" Type="http://schemas.openxmlformats.org/officeDocument/2006/relationships/hyperlink" Target="LO8%20-%20Exam%20Questions.docx" TargetMode="External"/><Relationship Id="rId2" Type="http://schemas.openxmlformats.org/officeDocument/2006/relationships/notesSlide" Target="../notesSlides/notesSlide94.xml"/><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5.xml"/><Relationship Id="rId1" Type="http://schemas.openxmlformats.org/officeDocument/2006/relationships/slideLayout" Target="../slideLayouts/slideLayout4.xml"/><Relationship Id="rId4" Type="http://schemas.openxmlformats.org/officeDocument/2006/relationships/hyperlink" Target="LO8%20-%20Exam%20Questions.docx" TargetMode="External"/></Relationships>
</file>

<file path=ppt/slides/_rels/slide9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6.xml"/><Relationship Id="rId1" Type="http://schemas.openxmlformats.org/officeDocument/2006/relationships/slideLayout" Target="../slideLayouts/slideLayout4.xml"/><Relationship Id="rId4" Type="http://schemas.openxmlformats.org/officeDocument/2006/relationships/hyperlink" Target="LO8%20-%20Exam%20Questions.docx" TargetMode="External"/></Relationships>
</file>

<file path=ppt/slides/_rels/slide97.xml.rels><?xml version="1.0" encoding="UTF-8" standalone="yes"?>
<Relationships xmlns="http://schemas.openxmlformats.org/package/2006/relationships"><Relationship Id="rId3" Type="http://schemas.openxmlformats.org/officeDocument/2006/relationships/hyperlink" Target="LO8%20-%20Exam%20Questions.docx" TargetMode="External"/><Relationship Id="rId2" Type="http://schemas.openxmlformats.org/officeDocument/2006/relationships/notesSlide" Target="../notesSlides/notesSlide9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754268"/>
            <a:ext cx="900100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LO8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Assess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Performance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Businesses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Inform Future Business Activities</a:t>
            </a:r>
            <a:endParaRPr lang="en-GB" sz="2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280920"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01 – The Business Environment</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39241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50" dirty="0" smtClean="0"/>
              <a:t>Starting</a:t>
            </a:r>
            <a:endParaRPr lang="en-US" sz="1950" dirty="0" smtClean="0"/>
          </a:p>
        </p:txBody>
      </p:sp>
      <p:sp>
        <p:nvSpPr>
          <p:cNvPr id="8" name="Title 2"/>
          <p:cNvSpPr>
            <a:spLocks noGrp="1"/>
          </p:cNvSpPr>
          <p:nvPr>
            <p:ph type="title"/>
          </p:nvPr>
        </p:nvSpPr>
        <p:spPr>
          <a:xfrm>
            <a:off x="70266" y="72008"/>
            <a:ext cx="8859452" cy="548680"/>
          </a:xfrm>
        </p:spPr>
        <p:txBody>
          <a:bodyPr>
            <a:noAutofit/>
          </a:bodyPr>
          <a:lstStyle/>
          <a:p>
            <a:r>
              <a:rPr lang="en-US" sz="2900" dirty="0"/>
              <a:t>P8.1 </a:t>
            </a:r>
            <a:r>
              <a:rPr lang="en-US" sz="2900" dirty="0" smtClean="0"/>
              <a:t>- </a:t>
            </a:r>
            <a:r>
              <a:rPr lang="en-US" sz="2900" dirty="0" smtClean="0"/>
              <a:t>The </a:t>
            </a:r>
            <a:r>
              <a:rPr lang="en-US" sz="2900" dirty="0"/>
              <a:t>success/failure of a </a:t>
            </a:r>
            <a:r>
              <a:rPr lang="en-US" sz="2900" dirty="0" smtClean="0"/>
              <a:t>business – Short Term</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1085444568"/>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97971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4770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00" dirty="0" smtClean="0"/>
              <a:t>For every business there are long term issues that can impact on a business success or failure from customer satisfaction and loyalty and the possibility of expansion and investment as a success measure to government change, trends and decline on overall disposable income or rising materials cost for failure. Some of this can be anticipated through monitoring but not everything is predictable.</a:t>
            </a:r>
          </a:p>
          <a:p>
            <a:pPr marL="342900" indent="-342900">
              <a:buClr>
                <a:srgbClr val="00B050"/>
              </a:buClr>
              <a:buFont typeface="Wingdings 3" panose="05040102010807070707" pitchFamily="18" charset="2"/>
              <a:buChar char=""/>
            </a:pPr>
            <a:r>
              <a:rPr lang="en-US" sz="1900" dirty="0" smtClean="0"/>
              <a:t>Long-term </a:t>
            </a:r>
            <a:r>
              <a:rPr lang="en-US" sz="1900" dirty="0"/>
              <a:t>success can be </a:t>
            </a:r>
            <a:r>
              <a:rPr lang="en-US" sz="1900" dirty="0" smtClean="0"/>
              <a:t>difficult </a:t>
            </a:r>
            <a:r>
              <a:rPr lang="en-US" sz="1900" dirty="0"/>
              <a:t>to achieve if a business is unable to </a:t>
            </a:r>
            <a:r>
              <a:rPr lang="en-US" sz="1900" dirty="0" smtClean="0"/>
              <a:t>develop a </a:t>
            </a:r>
            <a:r>
              <a:rPr lang="en-US" sz="1900" dirty="0"/>
              <a:t>competitive advantage. The business may succeed for a short period, but </a:t>
            </a:r>
            <a:r>
              <a:rPr lang="en-US" sz="1900" dirty="0" smtClean="0"/>
              <a:t>often only </a:t>
            </a:r>
            <a:r>
              <a:rPr lang="en-US" sz="1900" dirty="0"/>
              <a:t>because other businesses in the same industry are not striving for any sort </a:t>
            </a:r>
            <a:r>
              <a:rPr lang="en-US" sz="1900" dirty="0" smtClean="0"/>
              <a:t>of  </a:t>
            </a:r>
            <a:r>
              <a:rPr lang="en-US" sz="1900" dirty="0"/>
              <a:t>advantage so they all exist at the same level.</a:t>
            </a:r>
          </a:p>
          <a:p>
            <a:pPr marL="342900" indent="-342900">
              <a:buClr>
                <a:srgbClr val="00B050"/>
              </a:buClr>
              <a:buFont typeface="Wingdings 3" panose="05040102010807070707" pitchFamily="18" charset="2"/>
              <a:buChar char=""/>
            </a:pPr>
            <a:r>
              <a:rPr lang="en-US" sz="1900" dirty="0"/>
              <a:t>Sustaining a competitive advantage is just as important as </a:t>
            </a:r>
            <a:r>
              <a:rPr lang="en-US" sz="1900" dirty="0" smtClean="0"/>
              <a:t>developing that </a:t>
            </a:r>
            <a:r>
              <a:rPr lang="en-US" sz="1900" dirty="0"/>
              <a:t>advantage. Long-term success is assured if a business </a:t>
            </a:r>
            <a:r>
              <a:rPr lang="en-US" sz="1900" dirty="0" smtClean="0"/>
              <a:t>sustains </a:t>
            </a:r>
            <a:r>
              <a:rPr lang="en-US" sz="1900" dirty="0"/>
              <a:t>its competitive </a:t>
            </a:r>
            <a:r>
              <a:rPr lang="en-US" sz="1900" dirty="0" smtClean="0"/>
              <a:t>edge. The </a:t>
            </a:r>
            <a:r>
              <a:rPr lang="en-US" sz="1900" dirty="0"/>
              <a:t>business must be able to resist the actions of competitors who introduce </a:t>
            </a:r>
            <a:r>
              <a:rPr lang="en-US" sz="1900" dirty="0" smtClean="0"/>
              <a:t>new strategies</a:t>
            </a:r>
            <a:r>
              <a:rPr lang="en-US" sz="1900" dirty="0"/>
              <a:t>, while also tracking changes within the industry (especially </a:t>
            </a:r>
            <a:r>
              <a:rPr lang="en-US" sz="1900" dirty="0" smtClean="0"/>
              <a:t>technological changes).</a:t>
            </a:r>
            <a:endParaRPr lang="en-US" sz="1900" dirty="0"/>
          </a:p>
        </p:txBody>
      </p:sp>
      <p:sp>
        <p:nvSpPr>
          <p:cNvPr id="8" name="Title 2"/>
          <p:cNvSpPr>
            <a:spLocks noGrp="1"/>
          </p:cNvSpPr>
          <p:nvPr>
            <p:ph type="title"/>
          </p:nvPr>
        </p:nvSpPr>
        <p:spPr>
          <a:xfrm>
            <a:off x="70266" y="72008"/>
            <a:ext cx="8859452" cy="548680"/>
          </a:xfrm>
        </p:spPr>
        <p:txBody>
          <a:bodyPr>
            <a:noAutofit/>
          </a:bodyPr>
          <a:lstStyle/>
          <a:p>
            <a:r>
              <a:rPr lang="en-US" sz="2900" dirty="0"/>
              <a:t>P8.1 </a:t>
            </a:r>
            <a:r>
              <a:rPr lang="en-US" sz="2900" dirty="0" smtClean="0"/>
              <a:t>- </a:t>
            </a:r>
            <a:r>
              <a:rPr lang="en-US" sz="2900" dirty="0" smtClean="0"/>
              <a:t>The </a:t>
            </a:r>
            <a:r>
              <a:rPr lang="en-US" sz="2900" dirty="0"/>
              <a:t>success/failure of a </a:t>
            </a:r>
            <a:r>
              <a:rPr lang="en-US" sz="2900" dirty="0" smtClean="0"/>
              <a:t>business – Long term</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1085444568"/>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4481104"/>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0920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t>To </a:t>
            </a:r>
            <a:r>
              <a:rPr lang="en-US" sz="1600" dirty="0"/>
              <a:t>limit the advances of competitors, a business must protect itself and </a:t>
            </a:r>
            <a:r>
              <a:rPr lang="en-US" sz="1600" dirty="0" smtClean="0"/>
              <a:t>reduce opportunities </a:t>
            </a:r>
            <a:r>
              <a:rPr lang="en-US" sz="1600" dirty="0"/>
              <a:t>available to the competitors. This may be achieved through:</a:t>
            </a:r>
          </a:p>
          <a:p>
            <a:pPr marL="625475" indent="-342900">
              <a:buClr>
                <a:srgbClr val="00B050"/>
              </a:buClr>
              <a:buFont typeface="Arial" panose="020B0604020202020204" pitchFamily="34" charset="0"/>
              <a:buChar char="•"/>
            </a:pPr>
            <a:r>
              <a:rPr lang="en-US" sz="1600" dirty="0" smtClean="0"/>
              <a:t>Research </a:t>
            </a:r>
            <a:r>
              <a:rPr lang="en-US" sz="1600" dirty="0"/>
              <a:t>and development, which helps the business develop </a:t>
            </a:r>
            <a:r>
              <a:rPr lang="en-US" sz="1600" dirty="0" smtClean="0"/>
              <a:t>innovative products</a:t>
            </a:r>
            <a:endParaRPr lang="en-US" sz="1600" dirty="0"/>
          </a:p>
          <a:p>
            <a:pPr marL="625475" indent="-342900">
              <a:buClr>
                <a:srgbClr val="00B050"/>
              </a:buClr>
              <a:buFont typeface="Arial" panose="020B0604020202020204" pitchFamily="34" charset="0"/>
              <a:buChar char="•"/>
            </a:pPr>
            <a:r>
              <a:rPr lang="en-US" sz="1600" dirty="0" smtClean="0"/>
              <a:t>Patents/copyrights</a:t>
            </a:r>
            <a:r>
              <a:rPr lang="en-US" sz="1600" dirty="0"/>
              <a:t>, which protect against copying of inventions</a:t>
            </a:r>
          </a:p>
          <a:p>
            <a:pPr marL="625475" indent="-342900">
              <a:buClr>
                <a:srgbClr val="00B050"/>
              </a:buClr>
              <a:buFont typeface="Arial" panose="020B0604020202020204" pitchFamily="34" charset="0"/>
              <a:buChar char="•"/>
            </a:pPr>
            <a:r>
              <a:rPr lang="en-US" sz="1600" dirty="0" smtClean="0"/>
              <a:t>Exclusive </a:t>
            </a:r>
            <a:r>
              <a:rPr lang="en-US" sz="1600" dirty="0"/>
              <a:t>contracts with suppliers, which mean a supplier gives </a:t>
            </a:r>
            <a:r>
              <a:rPr lang="en-US" sz="1600" dirty="0" smtClean="0"/>
              <a:t>preference to the </a:t>
            </a:r>
            <a:r>
              <a:rPr lang="en-US" sz="1600" dirty="0"/>
              <a:t>business</a:t>
            </a:r>
          </a:p>
          <a:p>
            <a:pPr marL="625475" indent="-342900">
              <a:buClr>
                <a:srgbClr val="00B050"/>
              </a:buClr>
              <a:buFont typeface="Arial" panose="020B0604020202020204" pitchFamily="34" charset="0"/>
              <a:buChar char="•"/>
            </a:pPr>
            <a:r>
              <a:rPr lang="en-US" sz="1600" dirty="0" smtClean="0"/>
              <a:t>Lobbying </a:t>
            </a:r>
            <a:r>
              <a:rPr lang="en-US" sz="1600" dirty="0"/>
              <a:t>government to limit foreign competition, which aims to </a:t>
            </a:r>
            <a:r>
              <a:rPr lang="en-US" sz="1600" dirty="0" smtClean="0"/>
              <a:t>restrict imported </a:t>
            </a:r>
            <a:r>
              <a:rPr lang="en-US" sz="1600" dirty="0"/>
              <a:t>products.</a:t>
            </a:r>
          </a:p>
          <a:p>
            <a:pPr marL="342900" indent="-342900">
              <a:buClr>
                <a:srgbClr val="00B050"/>
              </a:buClr>
              <a:buFont typeface="Wingdings 3" panose="05040102010807070707" pitchFamily="18" charset="2"/>
              <a:buChar char=""/>
            </a:pPr>
            <a:r>
              <a:rPr lang="en-US" sz="1600" dirty="0"/>
              <a:t>Most importantly, for a business to sustain a competitive advantage, the </a:t>
            </a:r>
            <a:r>
              <a:rPr lang="en-US" sz="1600" dirty="0" smtClean="0"/>
              <a:t>actions of </a:t>
            </a:r>
            <a:r>
              <a:rPr lang="en-US" sz="1600" dirty="0"/>
              <a:t>management must be dynamic. Staying in front of the </a:t>
            </a:r>
            <a:r>
              <a:rPr lang="en-US" sz="1600" dirty="0" smtClean="0"/>
              <a:t>competition requires constant </a:t>
            </a:r>
            <a:r>
              <a:rPr lang="en-US" sz="1600" dirty="0"/>
              <a:t>action. All businesses operate in a </a:t>
            </a:r>
            <a:r>
              <a:rPr lang="en-US" sz="1600" dirty="0" smtClean="0"/>
              <a:t>constantly </a:t>
            </a:r>
            <a:r>
              <a:rPr lang="en-US" sz="1600" dirty="0"/>
              <a:t>changing environment. </a:t>
            </a:r>
            <a:r>
              <a:rPr lang="en-US" sz="1600" dirty="0" smtClean="0"/>
              <a:t>The owner/manager </a:t>
            </a:r>
            <a:r>
              <a:rPr lang="en-US" sz="1600" dirty="0"/>
              <a:t>must be constantly aware of issues that may affect their </a:t>
            </a:r>
            <a:r>
              <a:rPr lang="en-US" sz="1600" dirty="0" smtClean="0"/>
              <a:t>operation, market </a:t>
            </a:r>
            <a:r>
              <a:rPr lang="en-US" sz="1600" dirty="0"/>
              <a:t>share and </a:t>
            </a:r>
            <a:r>
              <a:rPr lang="en-US" sz="1600" dirty="0" smtClean="0"/>
              <a:t>profit</a:t>
            </a:r>
            <a:r>
              <a:rPr lang="en-US" sz="1600" dirty="0"/>
              <a:t>. If a business is not looking to the future and its </a:t>
            </a:r>
            <a:r>
              <a:rPr lang="en-US" sz="1600" dirty="0" smtClean="0"/>
              <a:t>impact, then </a:t>
            </a:r>
            <a:r>
              <a:rPr lang="en-US" sz="1600" dirty="0"/>
              <a:t>its competitors will be. To sustain a competitive </a:t>
            </a:r>
            <a:r>
              <a:rPr lang="en-US" sz="1600" dirty="0" smtClean="0"/>
              <a:t>advantage</a:t>
            </a:r>
            <a:r>
              <a:rPr lang="en-US" sz="1600" dirty="0"/>
              <a:t>, a manager </a:t>
            </a:r>
            <a:r>
              <a:rPr lang="en-US" sz="1600" dirty="0" smtClean="0"/>
              <a:t>must be </a:t>
            </a:r>
            <a:r>
              <a:rPr lang="en-US" sz="1600" dirty="0"/>
              <a:t>able to predict changes and trends, and act on these predictions</a:t>
            </a:r>
            <a:r>
              <a:rPr lang="en-US" sz="1600" dirty="0" smtClean="0"/>
              <a:t>.</a:t>
            </a:r>
          </a:p>
          <a:p>
            <a:pPr>
              <a:buClr>
                <a:srgbClr val="00B050"/>
              </a:buClr>
            </a:pPr>
            <a:r>
              <a:rPr lang="en-US" sz="1600" b="1" dirty="0" smtClean="0">
                <a:solidFill>
                  <a:srgbClr val="FF0000"/>
                </a:solidFill>
              </a:rPr>
              <a:t>P8.1 – Task 02 – </a:t>
            </a:r>
            <a:r>
              <a:rPr lang="en-US" sz="1600" dirty="0" smtClean="0">
                <a:solidFill>
                  <a:srgbClr val="FF0000"/>
                </a:solidFill>
              </a:rPr>
              <a:t>Look at your schools 5 year plan, analyse the possible short and long term success and failure possibilities on this plan and report on how your school might deal with these issues.</a:t>
            </a:r>
            <a:endParaRPr lang="en-US" sz="1600" dirty="0" smtClean="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900" dirty="0"/>
              <a:t>P8.1 </a:t>
            </a:r>
            <a:r>
              <a:rPr lang="en-US" sz="2900" dirty="0" smtClean="0"/>
              <a:t>- </a:t>
            </a:r>
            <a:r>
              <a:rPr lang="en-US" sz="2900" dirty="0" smtClean="0"/>
              <a:t>The </a:t>
            </a:r>
            <a:r>
              <a:rPr lang="en-US" sz="2900" dirty="0"/>
              <a:t>success/failure of a </a:t>
            </a:r>
            <a:r>
              <a:rPr lang="en-US" sz="2900" dirty="0" smtClean="0"/>
              <a:t>business – Long term</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1085444568"/>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989980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A </a:t>
            </a:r>
            <a:r>
              <a:rPr lang="en-US" sz="2000" dirty="0"/>
              <a:t>SWOT analysis </a:t>
            </a:r>
            <a:r>
              <a:rPr lang="en-US" sz="2000" dirty="0" smtClean="0"/>
              <a:t>concerns </a:t>
            </a:r>
            <a:r>
              <a:rPr lang="en-US" sz="2000" dirty="0"/>
              <a:t>the </a:t>
            </a:r>
            <a:r>
              <a:rPr lang="en-US" sz="2000" dirty="0" smtClean="0"/>
              <a:t>internal </a:t>
            </a:r>
            <a:r>
              <a:rPr lang="en-US" sz="2000" dirty="0"/>
              <a:t>and </a:t>
            </a:r>
            <a:r>
              <a:rPr lang="en-US" sz="2000" dirty="0" smtClean="0"/>
              <a:t>external</a:t>
            </a:r>
            <a:r>
              <a:rPr lang="en-US" sz="2000" dirty="0"/>
              <a:t> </a:t>
            </a:r>
            <a:r>
              <a:rPr lang="en-GB" sz="2000" dirty="0" smtClean="0"/>
              <a:t>environments </a:t>
            </a:r>
            <a:r>
              <a:rPr lang="en-GB" sz="2000" dirty="0"/>
              <a:t>of a </a:t>
            </a:r>
            <a:r>
              <a:rPr lang="en-GB" sz="2000" dirty="0" smtClean="0"/>
              <a:t>business. All companies carry out something like this to distinguish the potential and issues of their business but all SWOT’s will be different from company to company, depending on the nature of the business and the position of the company on the market.</a:t>
            </a:r>
            <a:endParaRPr lang="en-GB" sz="2000" dirty="0"/>
          </a:p>
          <a:p>
            <a:pPr marL="342900" indent="-342900">
              <a:buClr>
                <a:srgbClr val="00B050"/>
              </a:buClr>
              <a:buFont typeface="Wingdings 3" panose="05040102010807070707" pitchFamily="18" charset="2"/>
              <a:buChar char=""/>
            </a:pPr>
            <a:r>
              <a:rPr lang="en-GB" sz="2000" dirty="0" smtClean="0"/>
              <a:t>S and W stand for strengths and weaknesses. These are the </a:t>
            </a:r>
            <a:r>
              <a:rPr lang="en-US" sz="2000" dirty="0" smtClean="0"/>
              <a:t>internal features of</a:t>
            </a:r>
            <a:r>
              <a:rPr lang="en-US" sz="2000" i="1" dirty="0" smtClean="0"/>
              <a:t> </a:t>
            </a:r>
            <a:r>
              <a:rPr lang="en-US" sz="2000" dirty="0"/>
              <a:t>a business at the </a:t>
            </a:r>
            <a:r>
              <a:rPr lang="en-US" sz="2000" dirty="0" smtClean="0"/>
              <a:t>present time, for </a:t>
            </a:r>
            <a:r>
              <a:rPr lang="en-US" sz="2000" dirty="0"/>
              <a:t>example, </a:t>
            </a:r>
            <a:r>
              <a:rPr lang="en-US" sz="2000" dirty="0" smtClean="0"/>
              <a:t>strengths </a:t>
            </a:r>
            <a:r>
              <a:rPr lang="en-US" sz="2000" dirty="0"/>
              <a:t>may include:</a:t>
            </a:r>
          </a:p>
          <a:p>
            <a:pPr marL="627063" indent="-342900">
              <a:buClr>
                <a:srgbClr val="00B050"/>
              </a:buClr>
              <a:buFont typeface="Arial" panose="020B0604020202020204" pitchFamily="34" charset="0"/>
              <a:buChar char="•"/>
            </a:pPr>
            <a:r>
              <a:rPr lang="en-GB" sz="2000" dirty="0" smtClean="0"/>
              <a:t>A high level of cash funds</a:t>
            </a:r>
            <a:endParaRPr lang="en-GB" sz="2000" dirty="0"/>
          </a:p>
          <a:p>
            <a:pPr marL="627063" indent="-342900">
              <a:buClr>
                <a:srgbClr val="00B050"/>
              </a:buClr>
              <a:buFont typeface="Arial" panose="020B0604020202020204" pitchFamily="34" charset="0"/>
              <a:buChar char="•"/>
            </a:pPr>
            <a:r>
              <a:rPr lang="en-GB" sz="2000" dirty="0" smtClean="0"/>
              <a:t>A strong brand name</a:t>
            </a:r>
            <a:endParaRPr lang="en-GB" sz="2000" dirty="0"/>
          </a:p>
          <a:p>
            <a:pPr marL="627063" indent="-342900">
              <a:buClr>
                <a:srgbClr val="00B050"/>
              </a:buClr>
              <a:buFont typeface="Arial" panose="020B0604020202020204" pitchFamily="34" charset="0"/>
              <a:buChar char="•"/>
            </a:pPr>
            <a:r>
              <a:rPr lang="en-GB" sz="2000" dirty="0" smtClean="0"/>
              <a:t>A </a:t>
            </a:r>
            <a:r>
              <a:rPr lang="en-GB" sz="2000" dirty="0"/>
              <a:t>good distribution </a:t>
            </a:r>
            <a:r>
              <a:rPr lang="en-GB" sz="2000" dirty="0" smtClean="0"/>
              <a:t>network</a:t>
            </a:r>
            <a:endParaRPr lang="en-GB" sz="2000" dirty="0"/>
          </a:p>
          <a:p>
            <a:pPr marL="627063" indent="-342900">
              <a:buClr>
                <a:srgbClr val="00B050"/>
              </a:buClr>
              <a:buFont typeface="Arial" panose="020B0604020202020204" pitchFamily="34" charset="0"/>
              <a:buChar char="•"/>
            </a:pPr>
            <a:r>
              <a:rPr lang="en-GB" sz="2000" dirty="0" smtClean="0"/>
              <a:t>Highly </a:t>
            </a:r>
            <a:r>
              <a:rPr lang="en-GB" sz="2000" dirty="0"/>
              <a:t>skilled staff.</a:t>
            </a:r>
          </a:p>
          <a:p>
            <a:pPr marL="342900" indent="-342900">
              <a:buClr>
                <a:srgbClr val="00B050"/>
              </a:buClr>
              <a:buFont typeface="Wingdings 3" panose="05040102010807070707" pitchFamily="18" charset="2"/>
              <a:buChar char=""/>
            </a:pPr>
            <a:r>
              <a:rPr lang="en-GB" sz="2000" dirty="0" smtClean="0"/>
              <a:t>Weaknesses </a:t>
            </a:r>
            <a:r>
              <a:rPr lang="en-GB" sz="2000" dirty="0"/>
              <a:t>may Include</a:t>
            </a:r>
          </a:p>
          <a:p>
            <a:pPr marL="627063" indent="-342900">
              <a:buClr>
                <a:srgbClr val="00B050"/>
              </a:buClr>
              <a:buFont typeface="Arial" panose="020B0604020202020204" pitchFamily="34" charset="0"/>
              <a:buChar char="•"/>
            </a:pPr>
            <a:r>
              <a:rPr lang="en-GB" sz="2000" dirty="0" smtClean="0"/>
              <a:t>High borrowing</a:t>
            </a:r>
            <a:endParaRPr lang="en-GB" sz="2000" dirty="0"/>
          </a:p>
          <a:p>
            <a:pPr marL="627063" indent="-342900">
              <a:buClr>
                <a:srgbClr val="00B050"/>
              </a:buClr>
              <a:buFont typeface="Arial" panose="020B0604020202020204" pitchFamily="34" charset="0"/>
              <a:buChar char="•"/>
            </a:pPr>
            <a:r>
              <a:rPr lang="en-GB" sz="2000" dirty="0" smtClean="0"/>
              <a:t>A lack of new products being developed.</a:t>
            </a:r>
          </a:p>
          <a:p>
            <a:pPr marL="627063" indent="-342900">
              <a:buClr>
                <a:srgbClr val="00B050"/>
              </a:buClr>
              <a:buFont typeface="Arial" panose="020B0604020202020204" pitchFamily="34" charset="0"/>
              <a:buChar char="•"/>
            </a:pPr>
            <a:r>
              <a:rPr lang="en-GB" sz="2000" dirty="0" smtClean="0"/>
              <a:t>Strong competition in the area</a:t>
            </a:r>
          </a:p>
          <a:p>
            <a:pPr marL="627063" indent="-342900">
              <a:buClr>
                <a:srgbClr val="00B050"/>
              </a:buClr>
              <a:buFont typeface="Arial" panose="020B0604020202020204" pitchFamily="34" charset="0"/>
              <a:buChar char="•"/>
            </a:pPr>
            <a:r>
              <a:rPr lang="en-GB" sz="2000" dirty="0" smtClean="0"/>
              <a:t>A non-desirable product</a:t>
            </a:r>
            <a:endParaRPr lang="en-GB" sz="2000" dirty="0"/>
          </a:p>
        </p:txBody>
      </p:sp>
      <p:sp>
        <p:nvSpPr>
          <p:cNvPr id="8" name="Title 2"/>
          <p:cNvSpPr>
            <a:spLocks noGrp="1"/>
          </p:cNvSpPr>
          <p:nvPr>
            <p:ph type="title"/>
          </p:nvPr>
        </p:nvSpPr>
        <p:spPr>
          <a:xfrm>
            <a:off x="70266" y="72008"/>
            <a:ext cx="8859452" cy="548680"/>
          </a:xfrm>
        </p:spPr>
        <p:txBody>
          <a:bodyPr>
            <a:noAutofit/>
          </a:bodyPr>
          <a:lstStyle/>
          <a:p>
            <a:r>
              <a:rPr lang="en-US" sz="4000" dirty="0"/>
              <a:t>P8.2 </a:t>
            </a:r>
            <a:r>
              <a:rPr lang="en-US" sz="4000" dirty="0" smtClean="0"/>
              <a:t>- How </a:t>
            </a:r>
            <a:r>
              <a:rPr lang="en-US" sz="4000" dirty="0"/>
              <a:t>to conduct a </a:t>
            </a:r>
            <a:r>
              <a:rPr lang="en-US" sz="4000" dirty="0" smtClean="0"/>
              <a:t>S.W.O.T analysis</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31947245"/>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683619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O </a:t>
            </a:r>
            <a:r>
              <a:rPr lang="en-US" sz="2000" dirty="0"/>
              <a:t>and T stand for </a:t>
            </a:r>
            <a:r>
              <a:rPr lang="en-US" sz="2000" dirty="0" smtClean="0"/>
              <a:t>opportunities </a:t>
            </a:r>
            <a:r>
              <a:rPr lang="en-US" sz="2000" dirty="0"/>
              <a:t>and threats and refer to </a:t>
            </a:r>
            <a:r>
              <a:rPr lang="en-US" sz="2000" dirty="0" smtClean="0"/>
              <a:t>external events </a:t>
            </a:r>
            <a:r>
              <a:rPr lang="en-US" sz="2000" dirty="0"/>
              <a:t>that might happen in the future. </a:t>
            </a:r>
            <a:r>
              <a:rPr lang="en-US" sz="2000" dirty="0" smtClean="0"/>
              <a:t>Threats are events </a:t>
            </a:r>
            <a:r>
              <a:rPr lang="en-US" sz="2000" dirty="0"/>
              <a:t>that </a:t>
            </a:r>
            <a:r>
              <a:rPr lang="en-US" sz="2000" dirty="0" smtClean="0"/>
              <a:t>might damage </a:t>
            </a:r>
            <a:r>
              <a:rPr lang="en-US" sz="2000" dirty="0"/>
              <a:t>the </a:t>
            </a:r>
            <a:r>
              <a:rPr lang="en-US" sz="2000" dirty="0" smtClean="0"/>
              <a:t>business </a:t>
            </a:r>
            <a:r>
              <a:rPr lang="en-US" sz="2000" dirty="0"/>
              <a:t>and opportunities might </a:t>
            </a:r>
            <a:r>
              <a:rPr lang="en-US" sz="2000" dirty="0" smtClean="0"/>
              <a:t>benefit </a:t>
            </a:r>
            <a:r>
              <a:rPr lang="en-US" sz="2000" dirty="0"/>
              <a:t>the </a:t>
            </a:r>
            <a:r>
              <a:rPr lang="en-US" sz="2000" dirty="0" smtClean="0"/>
              <a:t>business.</a:t>
            </a:r>
            <a:endParaRPr lang="en-US" sz="2000" dirty="0"/>
          </a:p>
          <a:p>
            <a:pPr marL="342900" indent="-342900">
              <a:buClr>
                <a:srgbClr val="00B050"/>
              </a:buClr>
              <a:buFont typeface="Wingdings 3" panose="05040102010807070707" pitchFamily="18" charset="2"/>
              <a:buChar char=""/>
            </a:pPr>
            <a:r>
              <a:rPr lang="en-GB" sz="2000" dirty="0"/>
              <a:t>Opportunities might include:</a:t>
            </a:r>
          </a:p>
          <a:p>
            <a:pPr marL="693738" indent="-342900">
              <a:buClr>
                <a:srgbClr val="00B050"/>
              </a:buClr>
              <a:buFont typeface="Arial" panose="020B0604020202020204" pitchFamily="34" charset="0"/>
              <a:buChar char="•"/>
            </a:pPr>
            <a:r>
              <a:rPr lang="en-US" sz="2000" dirty="0" smtClean="0"/>
              <a:t>Entering </a:t>
            </a:r>
            <a:r>
              <a:rPr lang="en-US" sz="2000" dirty="0"/>
              <a:t>new markets </a:t>
            </a:r>
            <a:r>
              <a:rPr lang="en-US" sz="2000" dirty="0" smtClean="0"/>
              <a:t>overseas</a:t>
            </a:r>
            <a:endParaRPr lang="en-US" sz="2000" dirty="0"/>
          </a:p>
          <a:p>
            <a:pPr marL="693738" indent="-342900">
              <a:buClr>
                <a:srgbClr val="00B050"/>
              </a:buClr>
              <a:buFont typeface="Arial" panose="020B0604020202020204" pitchFamily="34" charset="0"/>
              <a:buChar char="•"/>
            </a:pPr>
            <a:r>
              <a:rPr lang="en-US" sz="2000" dirty="0" smtClean="0"/>
              <a:t>An alliance </a:t>
            </a:r>
            <a:r>
              <a:rPr lang="en-US" sz="2000" dirty="0"/>
              <a:t>with a </a:t>
            </a:r>
            <a:r>
              <a:rPr lang="en-US" sz="2000" dirty="0" smtClean="0"/>
              <a:t>competitor </a:t>
            </a:r>
            <a:r>
              <a:rPr lang="en-US" sz="2000" dirty="0"/>
              <a:t>to develop new technology</a:t>
            </a:r>
          </a:p>
          <a:p>
            <a:pPr marL="693738" indent="-342900">
              <a:buClr>
                <a:srgbClr val="00B050"/>
              </a:buClr>
              <a:buFont typeface="Arial" panose="020B0604020202020204" pitchFamily="34" charset="0"/>
              <a:buChar char="•"/>
            </a:pPr>
            <a:r>
              <a:rPr lang="en-GB" sz="2000" dirty="0" smtClean="0"/>
              <a:t>Going online</a:t>
            </a:r>
            <a:r>
              <a:rPr lang="en-GB" sz="2000" dirty="0"/>
              <a:t>.</a:t>
            </a:r>
          </a:p>
          <a:p>
            <a:pPr marL="342900" indent="-342900">
              <a:buClr>
                <a:srgbClr val="00B050"/>
              </a:buClr>
              <a:buFont typeface="Wingdings 3" panose="05040102010807070707" pitchFamily="18" charset="2"/>
              <a:buChar char=""/>
            </a:pPr>
            <a:r>
              <a:rPr lang="en-GB" sz="2000" dirty="0" smtClean="0"/>
              <a:t>Threats might include</a:t>
            </a:r>
            <a:endParaRPr lang="en-GB" sz="2000" dirty="0"/>
          </a:p>
          <a:p>
            <a:pPr marL="693738" indent="-342900">
              <a:buClr>
                <a:srgbClr val="00B050"/>
              </a:buClr>
              <a:buFont typeface="Arial" panose="020B0604020202020204" pitchFamily="34" charset="0"/>
              <a:buChar char="•"/>
            </a:pPr>
            <a:r>
              <a:rPr lang="en-US" sz="2000" dirty="0" smtClean="0"/>
              <a:t>Legislation that </a:t>
            </a:r>
            <a:r>
              <a:rPr lang="en-US" sz="2000" dirty="0"/>
              <a:t>would </a:t>
            </a:r>
            <a:r>
              <a:rPr lang="en-US" sz="2000" dirty="0" smtClean="0"/>
              <a:t>increase </a:t>
            </a:r>
            <a:r>
              <a:rPr lang="en-US" sz="2000" dirty="0"/>
              <a:t>wage </a:t>
            </a:r>
            <a:r>
              <a:rPr lang="en-US" sz="2000" dirty="0" smtClean="0"/>
              <a:t>costs</a:t>
            </a:r>
            <a:endParaRPr lang="en-US" sz="2000" dirty="0"/>
          </a:p>
          <a:p>
            <a:pPr marL="693738" indent="-342900">
              <a:buClr>
                <a:srgbClr val="00B050"/>
              </a:buClr>
              <a:buFont typeface="Arial" panose="020B0604020202020204" pitchFamily="34" charset="0"/>
              <a:buChar char="•"/>
            </a:pPr>
            <a:r>
              <a:rPr lang="en-US" sz="2000" dirty="0" smtClean="0"/>
              <a:t>New competitors entering </a:t>
            </a:r>
            <a:r>
              <a:rPr lang="en-US" sz="2000" dirty="0"/>
              <a:t>the </a:t>
            </a:r>
            <a:r>
              <a:rPr lang="en-US" sz="2000" dirty="0" smtClean="0"/>
              <a:t>market</a:t>
            </a:r>
            <a:endParaRPr lang="en-US" sz="2000" dirty="0"/>
          </a:p>
          <a:p>
            <a:pPr marL="693738" indent="-342900">
              <a:buClr>
                <a:srgbClr val="00B050"/>
              </a:buClr>
              <a:buFont typeface="Arial" panose="020B0604020202020204" pitchFamily="34" charset="0"/>
              <a:buChar char="•"/>
            </a:pPr>
            <a:r>
              <a:rPr lang="en-GB" sz="2000" dirty="0" smtClean="0"/>
              <a:t>Takeover </a:t>
            </a:r>
            <a:r>
              <a:rPr lang="en-GB" sz="2000" dirty="0"/>
              <a:t>by a competitor.</a:t>
            </a:r>
          </a:p>
          <a:p>
            <a:pPr marL="342900" indent="-342900">
              <a:buClr>
                <a:srgbClr val="00B050"/>
              </a:buClr>
              <a:buFont typeface="Wingdings 3" panose="05040102010807070707" pitchFamily="18" charset="2"/>
              <a:buChar char=""/>
            </a:pPr>
            <a:r>
              <a:rPr lang="en-US" sz="2000" dirty="0" smtClean="0"/>
              <a:t>Managers </a:t>
            </a:r>
            <a:r>
              <a:rPr lang="en-US" sz="2000" dirty="0"/>
              <a:t>will try to identify the relevant strengths, </a:t>
            </a:r>
            <a:r>
              <a:rPr lang="en-US" sz="2000" dirty="0" smtClean="0"/>
              <a:t>weaknesses, opportunities </a:t>
            </a:r>
            <a:r>
              <a:rPr lang="en-US" sz="2000" dirty="0"/>
              <a:t>and </a:t>
            </a:r>
            <a:r>
              <a:rPr lang="en-US" sz="2000" dirty="0" smtClean="0"/>
              <a:t>threats. </a:t>
            </a:r>
            <a:r>
              <a:rPr lang="en-US" sz="2000" dirty="0"/>
              <a:t>They will then rank them ln order </a:t>
            </a:r>
            <a:r>
              <a:rPr lang="en-US" sz="2000" dirty="0" smtClean="0"/>
              <a:t>of </a:t>
            </a:r>
            <a:r>
              <a:rPr lang="en-GB" sz="2000" dirty="0" smtClean="0"/>
              <a:t>their significance –what is the biggest, most impending or most damaging threat, for example?</a:t>
            </a:r>
            <a:endParaRPr lang="en-GB" sz="2000" dirty="0"/>
          </a:p>
        </p:txBody>
      </p:sp>
      <p:sp>
        <p:nvSpPr>
          <p:cNvPr id="8" name="Title 2"/>
          <p:cNvSpPr>
            <a:spLocks noGrp="1"/>
          </p:cNvSpPr>
          <p:nvPr>
            <p:ph type="title"/>
          </p:nvPr>
        </p:nvSpPr>
        <p:spPr>
          <a:xfrm>
            <a:off x="70266" y="72008"/>
            <a:ext cx="8859452" cy="548680"/>
          </a:xfrm>
        </p:spPr>
        <p:txBody>
          <a:bodyPr>
            <a:noAutofit/>
          </a:bodyPr>
          <a:lstStyle/>
          <a:p>
            <a:r>
              <a:rPr lang="en-US" sz="4000" dirty="0"/>
              <a:t>P8.2 </a:t>
            </a:r>
            <a:r>
              <a:rPr lang="en-US" sz="4000" dirty="0" smtClean="0"/>
              <a:t>- How </a:t>
            </a:r>
            <a:r>
              <a:rPr lang="en-US" sz="4000" dirty="0"/>
              <a:t>to conduct a </a:t>
            </a:r>
            <a:r>
              <a:rPr lang="en-US" sz="4000" dirty="0" smtClean="0"/>
              <a:t>S.W.O.T analysis</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31947245"/>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6223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t>The </a:t>
            </a:r>
            <a:r>
              <a:rPr lang="en-US" dirty="0"/>
              <a:t>process of </a:t>
            </a:r>
            <a:r>
              <a:rPr lang="en-US" dirty="0" smtClean="0"/>
              <a:t>undertaking </a:t>
            </a:r>
            <a:r>
              <a:rPr lang="en-US" dirty="0"/>
              <a:t>a </a:t>
            </a:r>
            <a:r>
              <a:rPr lang="en-US" dirty="0" smtClean="0"/>
              <a:t>SWOT </a:t>
            </a:r>
            <a:r>
              <a:rPr lang="en-US" dirty="0"/>
              <a:t>analysis </a:t>
            </a:r>
            <a:r>
              <a:rPr lang="en-US" dirty="0" smtClean="0"/>
              <a:t>involves</a:t>
            </a:r>
            <a:r>
              <a:rPr lang="en-US" dirty="0"/>
              <a:t> </a:t>
            </a:r>
            <a:r>
              <a:rPr lang="en-US" dirty="0" smtClean="0"/>
              <a:t>discussion </a:t>
            </a:r>
            <a:r>
              <a:rPr lang="en-US" dirty="0"/>
              <a:t>and in </a:t>
            </a:r>
            <a:r>
              <a:rPr lang="en-US" dirty="0" smtClean="0"/>
              <a:t>itself </a:t>
            </a:r>
            <a:r>
              <a:rPr lang="en-US" dirty="0"/>
              <a:t>is </a:t>
            </a:r>
            <a:r>
              <a:rPr lang="en-US" dirty="0" smtClean="0"/>
              <a:t>useful </a:t>
            </a:r>
            <a:r>
              <a:rPr lang="en-US" dirty="0"/>
              <a:t>to </a:t>
            </a:r>
            <a:r>
              <a:rPr lang="en-US" dirty="0" smtClean="0"/>
              <a:t>get managers sharing </a:t>
            </a:r>
            <a:r>
              <a:rPr lang="en-US" dirty="0"/>
              <a:t>ideas </a:t>
            </a:r>
            <a:r>
              <a:rPr lang="en-US" dirty="0" smtClean="0"/>
              <a:t>and </a:t>
            </a:r>
            <a:r>
              <a:rPr lang="en-GB" dirty="0" smtClean="0"/>
              <a:t>perspectives. SWOT analysis is the basis for strategic planning.</a:t>
            </a:r>
          </a:p>
          <a:p>
            <a:pPr>
              <a:buClr>
                <a:srgbClr val="00B050"/>
              </a:buClr>
            </a:pPr>
            <a:r>
              <a:rPr lang="en-GB" b="1" dirty="0" smtClean="0"/>
              <a:t>How to use it</a:t>
            </a:r>
          </a:p>
          <a:p>
            <a:pPr marL="342900" indent="-342900">
              <a:buClr>
                <a:srgbClr val="00B050"/>
              </a:buClr>
              <a:buFont typeface="Wingdings 3" panose="05040102010807070707" pitchFamily="18" charset="2"/>
              <a:buChar char=""/>
            </a:pPr>
            <a:r>
              <a:rPr lang="en-US" dirty="0" smtClean="0"/>
              <a:t>Once </a:t>
            </a:r>
            <a:r>
              <a:rPr lang="en-US" dirty="0"/>
              <a:t>a SWOT </a:t>
            </a:r>
            <a:r>
              <a:rPr lang="en-US" dirty="0" smtClean="0"/>
              <a:t>analysis </a:t>
            </a:r>
            <a:r>
              <a:rPr lang="en-US" dirty="0"/>
              <a:t>has been undertaken managers </a:t>
            </a:r>
            <a:r>
              <a:rPr lang="en-US" dirty="0" smtClean="0"/>
              <a:t>should have a clear view of what </a:t>
            </a:r>
            <a:r>
              <a:rPr lang="en-US" dirty="0"/>
              <a:t>the </a:t>
            </a:r>
            <a:r>
              <a:rPr lang="en-US" dirty="0" smtClean="0"/>
              <a:t>business </a:t>
            </a:r>
            <a:r>
              <a:rPr lang="en-US" dirty="0"/>
              <a:t>is good at, what</a:t>
            </a:r>
            <a:r>
              <a:rPr lang="en-US" i="1" dirty="0"/>
              <a:t> </a:t>
            </a:r>
            <a:r>
              <a:rPr lang="en-US" dirty="0"/>
              <a:t>its </a:t>
            </a:r>
            <a:r>
              <a:rPr lang="en-US" dirty="0" smtClean="0"/>
              <a:t>weaknesses </a:t>
            </a:r>
            <a:r>
              <a:rPr lang="en-GB" dirty="0" smtClean="0"/>
              <a:t>are, what it could be doing and what it must protect itself against.</a:t>
            </a:r>
            <a:endParaRPr lang="en-GB" dirty="0"/>
          </a:p>
          <a:p>
            <a:pPr marL="342900" indent="-342900">
              <a:buClr>
                <a:srgbClr val="00B050"/>
              </a:buClr>
              <a:buFont typeface="Wingdings 3" panose="05040102010807070707" pitchFamily="18" charset="2"/>
              <a:buChar char=""/>
            </a:pPr>
            <a:r>
              <a:rPr lang="en-US" dirty="0" smtClean="0"/>
              <a:t>From this </a:t>
            </a:r>
            <a:r>
              <a:rPr lang="en-US" dirty="0"/>
              <a:t>they</a:t>
            </a:r>
            <a:r>
              <a:rPr lang="en-US" i="1" dirty="0"/>
              <a:t> </a:t>
            </a:r>
            <a:r>
              <a:rPr lang="en-US" dirty="0"/>
              <a:t>can </a:t>
            </a:r>
            <a:r>
              <a:rPr lang="en-US" dirty="0" smtClean="0"/>
              <a:t>develop </a:t>
            </a:r>
            <a:r>
              <a:rPr lang="en-US" dirty="0"/>
              <a:t>a </a:t>
            </a:r>
            <a:r>
              <a:rPr lang="en-US" dirty="0" smtClean="0"/>
              <a:t>strategy </a:t>
            </a:r>
            <a:r>
              <a:rPr lang="en-US" dirty="0"/>
              <a:t>or </a:t>
            </a:r>
            <a:r>
              <a:rPr lang="en-US" dirty="0" smtClean="0"/>
              <a:t>series </a:t>
            </a:r>
            <a:r>
              <a:rPr lang="en-US" dirty="0"/>
              <a:t>of </a:t>
            </a:r>
            <a:r>
              <a:rPr lang="en-US" dirty="0" smtClean="0"/>
              <a:t>strategies</a:t>
            </a:r>
            <a:r>
              <a:rPr lang="en-US" dirty="0"/>
              <a:t> </a:t>
            </a:r>
            <a:r>
              <a:rPr lang="en-GB" dirty="0" smtClean="0"/>
              <a:t>which may seek to:</a:t>
            </a:r>
            <a:endParaRPr lang="en-GB" dirty="0"/>
          </a:p>
          <a:p>
            <a:pPr marL="627063" indent="-288925">
              <a:buClr>
                <a:srgbClr val="00B050"/>
              </a:buClr>
              <a:buFont typeface="Arial" panose="020B0604020202020204" pitchFamily="34" charset="0"/>
              <a:buChar char="•"/>
            </a:pPr>
            <a:r>
              <a:rPr lang="en-US" dirty="0" smtClean="0"/>
              <a:t>Build </a:t>
            </a:r>
            <a:r>
              <a:rPr lang="en-US" dirty="0"/>
              <a:t>on their strengths to exploit their opportunities: </a:t>
            </a:r>
            <a:r>
              <a:rPr lang="en-US" dirty="0" smtClean="0"/>
              <a:t>e.g. </a:t>
            </a:r>
            <a:r>
              <a:rPr lang="en-US" dirty="0"/>
              <a:t>use the </a:t>
            </a:r>
            <a:r>
              <a:rPr lang="en-US" dirty="0" smtClean="0"/>
              <a:t>brand </a:t>
            </a:r>
            <a:r>
              <a:rPr lang="en-US" dirty="0"/>
              <a:t>to </a:t>
            </a:r>
            <a:r>
              <a:rPr lang="en-US" dirty="0" smtClean="0"/>
              <a:t>launch </a:t>
            </a:r>
            <a:r>
              <a:rPr lang="en-US" dirty="0"/>
              <a:t>more </a:t>
            </a:r>
            <a:r>
              <a:rPr lang="en-US" dirty="0" smtClean="0"/>
              <a:t>products</a:t>
            </a:r>
            <a:endParaRPr lang="en-US" dirty="0"/>
          </a:p>
          <a:p>
            <a:pPr marL="627063" indent="-288925">
              <a:buClr>
                <a:srgbClr val="00B050"/>
              </a:buClr>
              <a:buFont typeface="Arial" panose="020B0604020202020204" pitchFamily="34" charset="0"/>
              <a:buChar char="•"/>
            </a:pPr>
            <a:r>
              <a:rPr lang="en-GB" dirty="0" smtClean="0"/>
              <a:t>Reduce or remove their weaknesses e.g., reducing</a:t>
            </a:r>
            <a:r>
              <a:rPr lang="en-GB" dirty="0"/>
              <a:t> </a:t>
            </a:r>
            <a:r>
              <a:rPr lang="en-GB" dirty="0" smtClean="0"/>
              <a:t>borrowing</a:t>
            </a:r>
            <a:endParaRPr lang="en-GB" dirty="0"/>
          </a:p>
          <a:p>
            <a:pPr marL="627063" indent="-288925">
              <a:buClr>
                <a:srgbClr val="00B050"/>
              </a:buClr>
              <a:buFont typeface="Arial" panose="020B0604020202020204" pitchFamily="34" charset="0"/>
              <a:buChar char="•"/>
            </a:pPr>
            <a:r>
              <a:rPr lang="en-GB" dirty="0" smtClean="0"/>
              <a:t>Protect themselves against the threats; e.g., takeover a</a:t>
            </a:r>
            <a:r>
              <a:rPr lang="en-GB" dirty="0"/>
              <a:t> </a:t>
            </a:r>
            <a:r>
              <a:rPr lang="en-US" dirty="0" smtClean="0"/>
              <a:t>competitor threatening </a:t>
            </a:r>
            <a:r>
              <a:rPr lang="en-US" dirty="0"/>
              <a:t>to take more </a:t>
            </a:r>
            <a:r>
              <a:rPr lang="en-US" dirty="0" smtClean="0"/>
              <a:t>market </a:t>
            </a:r>
            <a:r>
              <a:rPr lang="en-US" dirty="0"/>
              <a:t>share.</a:t>
            </a:r>
            <a:endParaRPr lang="en-US" dirty="0" smtClean="0"/>
          </a:p>
          <a:p>
            <a:pPr>
              <a:buClr>
                <a:srgbClr val="00B050"/>
              </a:buClr>
            </a:pPr>
            <a:r>
              <a:rPr lang="en-US" b="1" dirty="0" smtClean="0">
                <a:solidFill>
                  <a:srgbClr val="FF0000"/>
                </a:solidFill>
              </a:rPr>
              <a:t>P8.2 - Task 03 – </a:t>
            </a:r>
            <a:r>
              <a:rPr lang="en-US" dirty="0" smtClean="0">
                <a:solidFill>
                  <a:srgbClr val="FF0000"/>
                </a:solidFill>
              </a:rPr>
              <a:t>Create a 3 level S.W.O.T analysis of your school’s </a:t>
            </a:r>
            <a:r>
              <a:rPr lang="en-US" dirty="0">
                <a:solidFill>
                  <a:srgbClr val="FF0000"/>
                </a:solidFill>
              </a:rPr>
              <a:t>current </a:t>
            </a:r>
            <a:r>
              <a:rPr lang="en-US" dirty="0" smtClean="0">
                <a:solidFill>
                  <a:srgbClr val="FF0000"/>
                </a:solidFill>
              </a:rPr>
              <a:t>position and for each section specify what the school could do with that information to make it better.</a:t>
            </a:r>
            <a:endParaRPr lang="en-GB"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a:t>P8.2 </a:t>
            </a:r>
            <a:r>
              <a:rPr lang="en-US" sz="4000" dirty="0" smtClean="0"/>
              <a:t>- How </a:t>
            </a:r>
            <a:r>
              <a:rPr lang="en-US" sz="4000" dirty="0"/>
              <a:t>to conduct a </a:t>
            </a:r>
            <a:r>
              <a:rPr lang="en-US" sz="4000" dirty="0" smtClean="0"/>
              <a:t>S.W.O.T analysis</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31947245"/>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86571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2464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30" dirty="0" smtClean="0"/>
              <a:t>In order to secure a business against the possible threats and issues, each business runs through a series of </a:t>
            </a:r>
            <a:r>
              <a:rPr lang="en-US" sz="1830" b="1" dirty="0" smtClean="0"/>
              <a:t>checks and balances</a:t>
            </a:r>
            <a:r>
              <a:rPr lang="en-US" sz="1830" dirty="0" smtClean="0"/>
              <a:t>. These include on a daily basis:</a:t>
            </a:r>
            <a:endParaRPr lang="en-US" sz="1830" dirty="0"/>
          </a:p>
          <a:p>
            <a:pPr marL="693738" indent="-342900">
              <a:buClr>
                <a:srgbClr val="00B050"/>
              </a:buClr>
              <a:buFont typeface="Arial" panose="020B0604020202020204" pitchFamily="34" charset="0"/>
              <a:buChar char="•"/>
            </a:pPr>
            <a:r>
              <a:rPr lang="en-GB" sz="1830" b="1" dirty="0" smtClean="0"/>
              <a:t>Financial </a:t>
            </a:r>
            <a:r>
              <a:rPr lang="en-GB" sz="1830" b="1" dirty="0"/>
              <a:t>analysis </a:t>
            </a:r>
            <a:r>
              <a:rPr lang="en-GB" sz="1830" dirty="0" smtClean="0"/>
              <a:t>-  checking figures, incomings and outgoings, what items are causing debts to amount.</a:t>
            </a:r>
            <a:endParaRPr lang="en-GB" sz="1830" dirty="0"/>
          </a:p>
          <a:p>
            <a:pPr marL="693738" indent="-342900">
              <a:buClr>
                <a:srgbClr val="00B050"/>
              </a:buClr>
              <a:buFont typeface="Arial" panose="020B0604020202020204" pitchFamily="34" charset="0"/>
              <a:buChar char="•"/>
            </a:pPr>
            <a:r>
              <a:rPr lang="en-GB" sz="1830" b="1" dirty="0" smtClean="0"/>
              <a:t>Assessment </a:t>
            </a:r>
            <a:r>
              <a:rPr lang="en-GB" sz="1830" b="1" dirty="0"/>
              <a:t>of non-financial data </a:t>
            </a:r>
            <a:r>
              <a:rPr lang="en-GB" sz="1830" dirty="0" smtClean="0"/>
              <a:t>– breaking down balance sheets and using them to speed up or streamline processes</a:t>
            </a:r>
            <a:endParaRPr lang="en-GB" sz="1830" dirty="0"/>
          </a:p>
          <a:p>
            <a:pPr marL="693738" indent="-342900">
              <a:buClr>
                <a:srgbClr val="00B050"/>
              </a:buClr>
              <a:buFont typeface="Arial" panose="020B0604020202020204" pitchFamily="34" charset="0"/>
              <a:buChar char="•"/>
            </a:pPr>
            <a:r>
              <a:rPr lang="en-GB" sz="1830" b="1" dirty="0" smtClean="0"/>
              <a:t>Comparison </a:t>
            </a:r>
            <a:r>
              <a:rPr lang="en-GB" sz="1830" b="1" dirty="0"/>
              <a:t>with organisational objectives</a:t>
            </a:r>
            <a:r>
              <a:rPr lang="en-GB" sz="1830" dirty="0"/>
              <a:t> </a:t>
            </a:r>
            <a:r>
              <a:rPr lang="en-GB" sz="1830" dirty="0" smtClean="0"/>
              <a:t>– linking the financial documents to future objectives, setting aside money for such objectives</a:t>
            </a:r>
            <a:endParaRPr lang="en-GB" sz="1830" dirty="0"/>
          </a:p>
          <a:p>
            <a:pPr marL="693738" indent="-342900">
              <a:buClr>
                <a:srgbClr val="00B050"/>
              </a:buClr>
              <a:buFont typeface="Arial" panose="020B0604020202020204" pitchFamily="34" charset="0"/>
              <a:buChar char="•"/>
            </a:pPr>
            <a:r>
              <a:rPr lang="en-GB" sz="1830" b="1" dirty="0" smtClean="0"/>
              <a:t>Comparison </a:t>
            </a:r>
            <a:r>
              <a:rPr lang="en-GB" sz="1830" b="1" dirty="0"/>
              <a:t>with industrial averages </a:t>
            </a:r>
            <a:r>
              <a:rPr lang="en-GB" sz="1830" dirty="0" smtClean="0"/>
              <a:t>– checking sales and outgoings against </a:t>
            </a:r>
            <a:r>
              <a:rPr lang="en-GB" sz="1830" dirty="0" smtClean="0"/>
              <a:t>others, benchmarking.</a:t>
            </a:r>
            <a:endParaRPr lang="en-GB" sz="1830" dirty="0"/>
          </a:p>
          <a:p>
            <a:pPr marL="693738" indent="-342900">
              <a:buClr>
                <a:srgbClr val="00B050"/>
              </a:buClr>
              <a:buFont typeface="Arial" panose="020B0604020202020204" pitchFamily="34" charset="0"/>
              <a:buChar char="•"/>
            </a:pPr>
            <a:r>
              <a:rPr lang="en-GB" sz="1830" b="1" dirty="0" smtClean="0"/>
              <a:t>Comparison </a:t>
            </a:r>
            <a:r>
              <a:rPr lang="en-GB" sz="1830" b="1" dirty="0"/>
              <a:t>with similar businesses </a:t>
            </a:r>
            <a:r>
              <a:rPr lang="en-GB" sz="1830" dirty="0" smtClean="0"/>
              <a:t>– using what you know of the competitor to make the business better</a:t>
            </a:r>
            <a:endParaRPr lang="en-GB" sz="1830" dirty="0"/>
          </a:p>
          <a:p>
            <a:pPr marL="693738" indent="-342900">
              <a:buClr>
                <a:srgbClr val="00B050"/>
              </a:buClr>
              <a:buFont typeface="Arial" panose="020B0604020202020204" pitchFamily="34" charset="0"/>
              <a:buChar char="•"/>
            </a:pPr>
            <a:r>
              <a:rPr lang="en-GB" sz="1830" b="1" dirty="0" smtClean="0"/>
              <a:t>Trends </a:t>
            </a:r>
            <a:r>
              <a:rPr lang="en-GB" sz="1830" b="1" dirty="0"/>
              <a:t>over time </a:t>
            </a:r>
            <a:r>
              <a:rPr lang="en-GB" sz="1830" dirty="0" smtClean="0"/>
              <a:t>– seeing if the lull or high is seasonal in order to prepare for the consequences</a:t>
            </a:r>
            <a:endParaRPr lang="en-GB" sz="1830" dirty="0"/>
          </a:p>
          <a:p>
            <a:pPr marL="693738" indent="-342900">
              <a:buClr>
                <a:srgbClr val="00B050"/>
              </a:buClr>
              <a:buFont typeface="Arial" panose="020B0604020202020204" pitchFamily="34" charset="0"/>
              <a:buChar char="•"/>
            </a:pPr>
            <a:r>
              <a:rPr lang="en-US" sz="1830" b="1" dirty="0" smtClean="0"/>
              <a:t>Methods </a:t>
            </a:r>
            <a:r>
              <a:rPr lang="en-US" sz="1830" b="1" dirty="0"/>
              <a:t>used to improve business performance </a:t>
            </a:r>
            <a:r>
              <a:rPr lang="en-US" sz="1830" dirty="0" smtClean="0"/>
              <a:t>– always researching and making things better</a:t>
            </a:r>
            <a:r>
              <a:rPr lang="en-US" sz="1830" dirty="0" smtClean="0"/>
              <a:t>, Kaizen and JIT.</a:t>
            </a:r>
            <a:endParaRPr lang="en-US" sz="1830" dirty="0"/>
          </a:p>
        </p:txBody>
      </p:sp>
      <p:sp>
        <p:nvSpPr>
          <p:cNvPr id="8" name="Title 2"/>
          <p:cNvSpPr>
            <a:spLocks noGrp="1"/>
          </p:cNvSpPr>
          <p:nvPr>
            <p:ph type="title"/>
          </p:nvPr>
        </p:nvSpPr>
        <p:spPr>
          <a:xfrm>
            <a:off x="70266" y="72008"/>
            <a:ext cx="8859452" cy="548680"/>
          </a:xfrm>
        </p:spPr>
        <p:txBody>
          <a:bodyPr>
            <a:noAutofit/>
          </a:bodyPr>
          <a:lstStyle/>
          <a:p>
            <a:r>
              <a:rPr lang="en-US" sz="3600" dirty="0"/>
              <a:t>P8.3 </a:t>
            </a:r>
            <a:r>
              <a:rPr lang="en-US" sz="3600" dirty="0" smtClean="0"/>
              <a:t>- How </a:t>
            </a:r>
            <a:r>
              <a:rPr lang="en-US" sz="3600" dirty="0"/>
              <a:t>to interpret business performance</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571351"/>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Financial analysis is the key to a business success, when it comes to managing money, not when it comes to product choice or Management skills, just money. When the money runs out, business stops.</a:t>
            </a:r>
          </a:p>
          <a:p>
            <a:pPr marL="342900" indent="-342900">
              <a:buClr>
                <a:srgbClr val="00B050"/>
              </a:buClr>
              <a:buFont typeface="Wingdings 3" panose="05040102010807070707" pitchFamily="18" charset="2"/>
              <a:buChar char=""/>
            </a:pPr>
            <a:r>
              <a:rPr lang="en-US" sz="2000" dirty="0" smtClean="0"/>
              <a:t>And this is done through several key pieces of application, including:</a:t>
            </a:r>
          </a:p>
          <a:p>
            <a:pPr marL="630238" indent="-280988">
              <a:buClr>
                <a:srgbClr val="00B050"/>
              </a:buClr>
              <a:buFont typeface="Arial" panose="020B0604020202020204" pitchFamily="34" charset="0"/>
              <a:buChar char="•"/>
            </a:pPr>
            <a:r>
              <a:rPr lang="en-US" sz="2000" b="1" dirty="0" smtClean="0"/>
              <a:t>An Income Statement </a:t>
            </a:r>
            <a:r>
              <a:rPr lang="en-US" sz="2000" dirty="0" smtClean="0"/>
              <a:t>– A document that is updated weekly stating the money in and money out from a business</a:t>
            </a:r>
          </a:p>
          <a:p>
            <a:pPr marL="630238" indent="-280988">
              <a:buClr>
                <a:srgbClr val="00B050"/>
              </a:buClr>
              <a:buFont typeface="Arial" panose="020B0604020202020204" pitchFamily="34" charset="0"/>
              <a:buChar char="•"/>
            </a:pPr>
            <a:r>
              <a:rPr lang="en-US" sz="2000" b="1" dirty="0" smtClean="0"/>
              <a:t>A statement of financial position </a:t>
            </a:r>
            <a:r>
              <a:rPr lang="en-US" sz="2000" dirty="0" smtClean="0"/>
              <a:t>(balance sheet) - </a:t>
            </a:r>
            <a:r>
              <a:rPr lang="en-US" sz="2000" dirty="0"/>
              <a:t>A document that is updated </a:t>
            </a:r>
            <a:r>
              <a:rPr lang="en-US" sz="2000" dirty="0" smtClean="0"/>
              <a:t>daily </a:t>
            </a:r>
            <a:r>
              <a:rPr lang="en-US" sz="2000" dirty="0"/>
              <a:t>stating the money in and money out from a business</a:t>
            </a:r>
            <a:endParaRPr lang="en-US" sz="2000" dirty="0" smtClean="0"/>
          </a:p>
          <a:p>
            <a:pPr marL="630238" indent="-280988">
              <a:buClr>
                <a:srgbClr val="00B050"/>
              </a:buClr>
              <a:buFont typeface="Arial" panose="020B0604020202020204" pitchFamily="34" charset="0"/>
              <a:buChar char="•"/>
            </a:pPr>
            <a:r>
              <a:rPr lang="en-US" sz="2000" b="1" dirty="0" smtClean="0"/>
              <a:t>Cash Flow Forecasts </a:t>
            </a:r>
            <a:r>
              <a:rPr lang="en-US" sz="2000" dirty="0" smtClean="0"/>
              <a:t>– A prediction of money coming in and out through the year in order to pay for goods and services</a:t>
            </a:r>
          </a:p>
          <a:p>
            <a:pPr marL="342900" indent="-342900">
              <a:buClr>
                <a:srgbClr val="00B050"/>
              </a:buClr>
              <a:buFont typeface="Wingdings 3" panose="05040102010807070707" pitchFamily="18" charset="2"/>
              <a:buChar char=""/>
            </a:pPr>
            <a:r>
              <a:rPr lang="en-US" sz="2000" dirty="0" smtClean="0"/>
              <a:t>We will also look at methods </a:t>
            </a:r>
            <a:r>
              <a:rPr lang="en-US" sz="2000" dirty="0"/>
              <a:t>used to improve business performance </a:t>
            </a:r>
            <a:r>
              <a:rPr lang="en-US" sz="2000" dirty="0" smtClean="0"/>
              <a:t>and will need to include </a:t>
            </a:r>
            <a:r>
              <a:rPr lang="en-US" sz="2000" dirty="0"/>
              <a:t>making specific </a:t>
            </a:r>
            <a:r>
              <a:rPr lang="en-US" sz="2000" dirty="0" smtClean="0"/>
              <a:t>recommendations </a:t>
            </a:r>
            <a:r>
              <a:rPr lang="en-US" sz="2000" dirty="0"/>
              <a:t>for future business objectives</a:t>
            </a:r>
            <a:r>
              <a:rPr lang="en-US" sz="2000" dirty="0" smtClean="0"/>
              <a:t>.</a:t>
            </a:r>
            <a:r>
              <a:rPr lang="en-GB" sz="2000" dirty="0"/>
              <a:t>	</a:t>
            </a:r>
          </a:p>
        </p:txBody>
      </p:sp>
      <p:sp>
        <p:nvSpPr>
          <p:cNvPr id="8" name="Title 2"/>
          <p:cNvSpPr>
            <a:spLocks noGrp="1"/>
          </p:cNvSpPr>
          <p:nvPr>
            <p:ph type="title"/>
          </p:nvPr>
        </p:nvSpPr>
        <p:spPr>
          <a:xfrm>
            <a:off x="70266" y="72008"/>
            <a:ext cx="8859452" cy="548680"/>
          </a:xfrm>
        </p:spPr>
        <p:txBody>
          <a:bodyPr>
            <a:noAutofit/>
          </a:bodyPr>
          <a:lstStyle/>
          <a:p>
            <a:r>
              <a:rPr lang="en-US" sz="3400" dirty="0"/>
              <a:t>P8.3 </a:t>
            </a:r>
            <a:r>
              <a:rPr lang="en-US" sz="3400" dirty="0" smtClean="0"/>
              <a:t>- </a:t>
            </a:r>
            <a:r>
              <a:rPr lang="en-US" sz="3400" dirty="0" smtClean="0"/>
              <a:t>Business performance - </a:t>
            </a:r>
            <a:r>
              <a:rPr lang="en-GB" sz="3400" dirty="0"/>
              <a:t>Financial </a:t>
            </a:r>
            <a:r>
              <a:rPr lang="en-GB" sz="3400" dirty="0" smtClean="0"/>
              <a:t>Analysis </a:t>
            </a:r>
            <a:endParaRPr lang="en-GB" sz="34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5486484"/>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600" dirty="0" smtClean="0"/>
              <a:t>P8.3 </a:t>
            </a:r>
            <a:r>
              <a:rPr lang="en-GB" sz="3600" dirty="0" smtClean="0"/>
              <a:t>– Understanding Income Statements</a:t>
            </a:r>
            <a:endParaRPr lang="en-GB" sz="3600" b="1" dirty="0" smtClean="0"/>
          </a:p>
        </p:txBody>
      </p:sp>
      <p:graphicFrame>
        <p:nvGraphicFramePr>
          <p:cNvPr id="25" name="Table 24"/>
          <p:cNvGraphicFramePr>
            <a:graphicFrameLocks noGrp="1"/>
          </p:cNvGraphicFramePr>
          <p:nvPr>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24744"/>
            <a:ext cx="6336704"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b="1" dirty="0" smtClean="0">
                <a:solidFill>
                  <a:srgbClr val="FF0000"/>
                </a:solidFill>
              </a:rPr>
              <a:t>Income Statements </a:t>
            </a:r>
            <a:r>
              <a:rPr lang="en-US" sz="1740" dirty="0" smtClean="0"/>
              <a:t>(Also known as Profit and Loss Accounts) are important business accounts. They indicate to managers, business owners and other account users, whether the business has made a profit or loss over a period of time. This time period is usually one year but income statements could be constructed monthly too.</a:t>
            </a:r>
          </a:p>
          <a:p>
            <a:pPr marL="342900" indent="-342900">
              <a:buClr>
                <a:srgbClr val="00B050"/>
              </a:buClr>
              <a:buFont typeface="Wingdings 3" panose="05040102010807070707" pitchFamily="18" charset="2"/>
              <a:buChar char=""/>
            </a:pPr>
            <a:r>
              <a:rPr lang="en-US" sz="1740" dirty="0" smtClean="0"/>
              <a:t>If the business is making a profit, managers will want to ask themselves:</a:t>
            </a:r>
          </a:p>
          <a:p>
            <a:pPr marL="633413" indent="-238125">
              <a:buClr>
                <a:srgbClr val="00B050"/>
              </a:buClr>
              <a:buFont typeface="Arial" panose="020B0604020202020204" pitchFamily="34" charset="0"/>
              <a:buChar char="•"/>
            </a:pPr>
            <a:r>
              <a:rPr lang="en-US" sz="1740" dirty="0" smtClean="0"/>
              <a:t>Is it higher of lower than last year?</a:t>
            </a:r>
          </a:p>
          <a:p>
            <a:pPr marL="633413" indent="-238125">
              <a:buClr>
                <a:srgbClr val="00B050"/>
              </a:buClr>
              <a:buFont typeface="Arial" panose="020B0604020202020204" pitchFamily="34" charset="0"/>
              <a:buChar char="•"/>
            </a:pPr>
            <a:r>
              <a:rPr lang="en-US" sz="1740" dirty="0" smtClean="0"/>
              <a:t>If lower, why is profit falling?</a:t>
            </a:r>
          </a:p>
          <a:p>
            <a:pPr marL="633413" indent="-238125">
              <a:buClr>
                <a:srgbClr val="00B050"/>
              </a:buClr>
              <a:buFont typeface="Arial" panose="020B0604020202020204" pitchFamily="34" charset="0"/>
              <a:buChar char="•"/>
            </a:pPr>
            <a:r>
              <a:rPr lang="en-US" sz="1740" dirty="0" smtClean="0"/>
              <a:t>Is it higher or lower than other similar businesses?</a:t>
            </a:r>
          </a:p>
          <a:p>
            <a:pPr marL="633413" indent="-238125">
              <a:buClr>
                <a:srgbClr val="00B050"/>
              </a:buClr>
              <a:buFont typeface="Arial" panose="020B0604020202020204" pitchFamily="34" charset="0"/>
              <a:buChar char="•"/>
            </a:pPr>
            <a:r>
              <a:rPr lang="en-US" sz="1740" dirty="0" smtClean="0"/>
              <a:t>If lower, what can we do to become as profitable as other businesses?</a:t>
            </a:r>
          </a:p>
          <a:p>
            <a:pPr marL="342900" indent="-342900">
              <a:buClr>
                <a:srgbClr val="00B050"/>
              </a:buClr>
              <a:buFont typeface="Wingdings 3" panose="05040102010807070707" pitchFamily="18" charset="2"/>
              <a:buChar char=""/>
            </a:pPr>
            <a:r>
              <a:rPr lang="en-US" sz="1740" dirty="0" smtClean="0"/>
              <a:t>If the business is making a loss, managers will want to ask themselves:</a:t>
            </a:r>
          </a:p>
          <a:p>
            <a:pPr marL="633413" indent="-238125">
              <a:buClr>
                <a:srgbClr val="00B050"/>
              </a:buClr>
              <a:buFont typeface="Arial" panose="020B0604020202020204" pitchFamily="34" charset="0"/>
              <a:buChar char="•"/>
            </a:pPr>
            <a:r>
              <a:rPr lang="en-US" sz="1740" dirty="0" smtClean="0"/>
              <a:t>Is this a short or long term problem?</a:t>
            </a:r>
          </a:p>
          <a:p>
            <a:pPr marL="633413" indent="-238125">
              <a:buClr>
                <a:srgbClr val="00B050"/>
              </a:buClr>
              <a:buFont typeface="Arial" panose="020B0604020202020204" pitchFamily="34" charset="0"/>
              <a:buChar char="•"/>
            </a:pPr>
            <a:r>
              <a:rPr lang="en-US" sz="1740" dirty="0" smtClean="0"/>
              <a:t>Are other similar businesses also making losses?</a:t>
            </a:r>
          </a:p>
          <a:p>
            <a:pPr marL="633413" indent="-238125">
              <a:buClr>
                <a:srgbClr val="00B050"/>
              </a:buClr>
              <a:buFont typeface="Arial" panose="020B0604020202020204" pitchFamily="34" charset="0"/>
              <a:buChar char="•"/>
            </a:pPr>
            <a:r>
              <a:rPr lang="en-US" sz="1740" dirty="0" smtClean="0"/>
              <a:t>What decisions can we take to turn losses into profits?</a:t>
            </a:r>
          </a:p>
          <a:p>
            <a:pPr marL="342900" indent="-342900">
              <a:buClr>
                <a:srgbClr val="00B050"/>
              </a:buClr>
              <a:buFont typeface="Wingdings 3" panose="05040102010807070707" pitchFamily="18" charset="2"/>
              <a:buChar char=""/>
            </a:pPr>
            <a:r>
              <a:rPr lang="en-US" sz="1740" dirty="0" smtClean="0"/>
              <a:t>You can begin to realise why income statements are so important.</a:t>
            </a:r>
          </a:p>
        </p:txBody>
      </p:sp>
    </p:spTree>
    <p:extLst>
      <p:ext uri="{BB962C8B-B14F-4D97-AF65-F5344CB8AC3E}">
        <p14:creationId xmlns:p14="http://schemas.microsoft.com/office/powerpoint/2010/main" val="2474581405"/>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1052736"/>
            <a:ext cx="6517034"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b="1" dirty="0" smtClean="0">
                <a:solidFill>
                  <a:srgbClr val="FF0000"/>
                </a:solidFill>
              </a:rPr>
              <a:t>Gross Profit </a:t>
            </a:r>
            <a:r>
              <a:rPr lang="en-US" dirty="0" smtClean="0"/>
              <a:t>– What information do income statements contain? Before we can answer this, we need to consider an important concept known as </a:t>
            </a:r>
            <a:r>
              <a:rPr lang="en-US" b="1" dirty="0" smtClean="0"/>
              <a:t>Gross profit</a:t>
            </a:r>
            <a:r>
              <a:rPr lang="en-US" dirty="0"/>
              <a:t> </a:t>
            </a:r>
            <a:r>
              <a:rPr lang="en-US" dirty="0" smtClean="0"/>
              <a:t>– which is profit calculated before fixed costs are considered. Here is an example:</a:t>
            </a:r>
          </a:p>
          <a:p>
            <a:pPr marL="342900" indent="-342900">
              <a:buClr>
                <a:srgbClr val="00B050"/>
              </a:buClr>
              <a:buFont typeface="Wingdings 3" panose="05040102010807070707" pitchFamily="18" charset="2"/>
              <a:buChar char=""/>
            </a:pPr>
            <a:r>
              <a:rPr lang="en-US" dirty="0" smtClean="0"/>
              <a:t>If a business bought $270 000 worth of goods during the year and sold them for $450 000, the gross profit would be $180 000.</a:t>
            </a:r>
          </a:p>
          <a:p>
            <a:pPr algn="ctr">
              <a:buClr>
                <a:srgbClr val="00B050"/>
              </a:buClr>
            </a:pPr>
            <a:r>
              <a:rPr lang="en-US" b="1" dirty="0" smtClean="0"/>
              <a:t>Gross Profit = </a:t>
            </a:r>
            <a:r>
              <a:rPr lang="en-US" b="1" dirty="0" smtClean="0">
                <a:solidFill>
                  <a:srgbClr val="FF0000"/>
                </a:solidFill>
              </a:rPr>
              <a:t>Sales revenue – cost of goods sold</a:t>
            </a:r>
          </a:p>
          <a:p>
            <a:pPr marL="342900" indent="-342900">
              <a:buClr>
                <a:srgbClr val="00B050"/>
              </a:buClr>
              <a:buFont typeface="Wingdings 3" panose="05040102010807070707" pitchFamily="18" charset="2"/>
              <a:buChar char=""/>
            </a:pPr>
            <a:r>
              <a:rPr lang="en-US" dirty="0" smtClean="0"/>
              <a:t>It is important to note the following:</a:t>
            </a:r>
          </a:p>
          <a:p>
            <a:pPr marL="574675" indent="-225425">
              <a:buClr>
                <a:srgbClr val="00B050"/>
              </a:buClr>
              <a:buFont typeface="Arial" panose="020B0604020202020204" pitchFamily="34" charset="0"/>
              <a:buChar char="•"/>
            </a:pPr>
            <a:r>
              <a:rPr lang="en-US" dirty="0" smtClean="0"/>
              <a:t>Gross profit does not make any allowance for overhead costs or expenses.</a:t>
            </a:r>
          </a:p>
          <a:p>
            <a:pPr marL="574675" indent="-225425">
              <a:buClr>
                <a:srgbClr val="00B050"/>
              </a:buClr>
              <a:buFont typeface="Arial" panose="020B0604020202020204" pitchFamily="34" charset="0"/>
              <a:buChar char="•"/>
            </a:pPr>
            <a:r>
              <a:rPr lang="en-US" dirty="0" smtClean="0"/>
              <a:t>Cost f goods sold is not necessarily the same as total value of goods bought by the business.</a:t>
            </a:r>
          </a:p>
          <a:p>
            <a:pPr marL="342900" indent="-342900">
              <a:buClr>
                <a:srgbClr val="00B050"/>
              </a:buClr>
              <a:buFont typeface="Wingdings 3" panose="05040102010807070707" pitchFamily="18" charset="2"/>
              <a:buChar char=""/>
            </a:pPr>
            <a:r>
              <a:rPr lang="en-US" dirty="0" smtClean="0"/>
              <a:t>How is this information presented on an income statement?</a:t>
            </a:r>
          </a:p>
          <a:p>
            <a:pPr marL="342900" indent="-342900">
              <a:buClr>
                <a:srgbClr val="00B050"/>
              </a:buClr>
              <a:buFont typeface="Wingdings 3" panose="05040102010807070707" pitchFamily="18" charset="2"/>
              <a:buChar char=""/>
            </a:pPr>
            <a:r>
              <a:rPr lang="en-US" dirty="0" smtClean="0"/>
              <a:t>The table on the next slide is a simple example with some notes to explain each item. It is for a limited company, as these are the only businesses that have to publish their accounts.</a:t>
            </a:r>
          </a:p>
        </p:txBody>
      </p:sp>
      <p:sp>
        <p:nvSpPr>
          <p:cNvPr id="9" name="Title 1"/>
          <p:cNvSpPr>
            <a:spLocks noGrp="1"/>
          </p:cNvSpPr>
          <p:nvPr>
            <p:ph type="title"/>
          </p:nvPr>
        </p:nvSpPr>
        <p:spPr>
          <a:xfrm>
            <a:off x="107504" y="44624"/>
            <a:ext cx="8856984" cy="625434"/>
          </a:xfrm>
        </p:spPr>
        <p:txBody>
          <a:bodyPr>
            <a:noAutofit/>
          </a:bodyPr>
          <a:lstStyle/>
          <a:p>
            <a:r>
              <a:rPr lang="en-GB" sz="3600" dirty="0" smtClean="0"/>
              <a:t>P8.3 </a:t>
            </a:r>
            <a:r>
              <a:rPr lang="en-GB" sz="3600" dirty="0" smtClean="0"/>
              <a:t>– Understanding Income Statements</a:t>
            </a:r>
            <a:endParaRPr lang="en-GB" sz="3600" b="1" dirty="0" smtClean="0"/>
          </a:p>
        </p:txBody>
      </p:sp>
    </p:spTree>
    <p:extLst>
      <p:ext uri="{BB962C8B-B14F-4D97-AF65-F5344CB8AC3E}">
        <p14:creationId xmlns:p14="http://schemas.microsoft.com/office/powerpoint/2010/main" val="142350961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Technicals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3784972"/>
            <a:ext cx="6336704" cy="216982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00" dirty="0" smtClean="0"/>
              <a:t>This section of the income statement is often referred to as </a:t>
            </a:r>
            <a:r>
              <a:rPr lang="en-US" sz="1500" b="1" dirty="0" smtClean="0">
                <a:solidFill>
                  <a:srgbClr val="FF0000"/>
                </a:solidFill>
              </a:rPr>
              <a:t>trading account.</a:t>
            </a:r>
            <a:r>
              <a:rPr lang="en-US" sz="1500" b="1" dirty="0" smtClean="0"/>
              <a:t> </a:t>
            </a:r>
            <a:r>
              <a:rPr lang="en-US" sz="1500" dirty="0" smtClean="0"/>
              <a:t>It shows the gross profit made from the normal trading activities of the business. Why do you think it is not a complete income statement? There are several important items missing from this example.</a:t>
            </a:r>
          </a:p>
          <a:p>
            <a:pPr marL="515938" indent="-225425">
              <a:buClr>
                <a:srgbClr val="00B050"/>
              </a:buClr>
              <a:buFont typeface="Arial" panose="020B0604020202020204" pitchFamily="34" charset="0"/>
              <a:buChar char="•"/>
            </a:pPr>
            <a:r>
              <a:rPr lang="en-US" sz="1500" dirty="0" smtClean="0"/>
              <a:t>Other costs of running the business apart from the variable labour and material costs, for example the final costs</a:t>
            </a:r>
          </a:p>
          <a:p>
            <a:pPr marL="515938" indent="-225425">
              <a:buClr>
                <a:srgbClr val="00B050"/>
              </a:buClr>
              <a:buFont typeface="Arial" panose="020B0604020202020204" pitchFamily="34" charset="0"/>
              <a:buChar char="•"/>
            </a:pPr>
            <a:r>
              <a:rPr lang="en-US" sz="1500" dirty="0" smtClean="0"/>
              <a:t>Taxes on profit paid by the company</a:t>
            </a:r>
          </a:p>
          <a:p>
            <a:pPr marL="515938" indent="-225425">
              <a:buClr>
                <a:srgbClr val="00B050"/>
              </a:buClr>
              <a:buFont typeface="Arial" panose="020B0604020202020204" pitchFamily="34" charset="0"/>
              <a:buChar char="•"/>
            </a:pPr>
            <a:r>
              <a:rPr lang="en-US" sz="1500" dirty="0" smtClean="0"/>
              <a:t>Payment of a share of the profits to owners / shareholders</a:t>
            </a:r>
          </a:p>
        </p:txBody>
      </p:sp>
      <p:sp>
        <p:nvSpPr>
          <p:cNvPr id="2" name="TextBox 1"/>
          <p:cNvSpPr txBox="1"/>
          <p:nvPr/>
        </p:nvSpPr>
        <p:spPr>
          <a:xfrm>
            <a:off x="395536" y="5949280"/>
            <a:ext cx="6336704" cy="646331"/>
          </a:xfrm>
          <a:prstGeom prst="rect">
            <a:avLst/>
          </a:prstGeom>
          <a:solidFill>
            <a:schemeClr val="tx2">
              <a:lumMod val="60000"/>
              <a:lumOff val="40000"/>
            </a:schemeClr>
          </a:solidFill>
          <a:ln w="38100">
            <a:solidFill>
              <a:srgbClr val="FF0000"/>
            </a:solidFill>
          </a:ln>
        </p:spPr>
        <p:txBody>
          <a:bodyPr wrap="square" rtlCol="0">
            <a:spAutoFit/>
          </a:bodyPr>
          <a:lstStyle/>
          <a:p>
            <a:r>
              <a:rPr lang="en-US" b="1" dirty="0" smtClean="0"/>
              <a:t>Tips for success </a:t>
            </a:r>
            <a:r>
              <a:rPr lang="en-US" dirty="0" smtClean="0"/>
              <a:t>– You should be able to make suggestions on how a business might increase its gross profit.</a:t>
            </a:r>
            <a:endParaRPr lang="en-GB" dirty="0"/>
          </a:p>
        </p:txBody>
      </p:sp>
      <p:graphicFrame>
        <p:nvGraphicFramePr>
          <p:cNvPr id="9" name="Table 8"/>
          <p:cNvGraphicFramePr>
            <a:graphicFrameLocks noGrp="1"/>
          </p:cNvGraphicFramePr>
          <p:nvPr>
            <p:extLst/>
          </p:nvPr>
        </p:nvGraphicFramePr>
        <p:xfrm>
          <a:off x="323528" y="1149831"/>
          <a:ext cx="6336705" cy="2590800"/>
        </p:xfrm>
        <a:graphic>
          <a:graphicData uri="http://schemas.openxmlformats.org/drawingml/2006/table">
            <a:tbl>
              <a:tblPr firstRow="1" bandRow="1">
                <a:tableStyleId>{5C22544A-7EE6-4342-B048-85BDC9FD1C3A}</a:tableStyleId>
              </a:tblPr>
              <a:tblGrid>
                <a:gridCol w="1728192"/>
                <a:gridCol w="648072"/>
                <a:gridCol w="3960441"/>
              </a:tblGrid>
              <a:tr h="411917">
                <a:tc>
                  <a:txBody>
                    <a:bodyPr/>
                    <a:lstStyle/>
                    <a:p>
                      <a:r>
                        <a:rPr lang="en-US" sz="1400" dirty="0" smtClean="0">
                          <a:solidFill>
                            <a:schemeClr val="tx1"/>
                          </a:solidFill>
                          <a:latin typeface="Arial" panose="020B0604020202020204" pitchFamily="34" charset="0"/>
                          <a:cs typeface="Arial" panose="020B0604020202020204" pitchFamily="34" charset="0"/>
                        </a:rPr>
                        <a:t>Income statement for XYZ Limited</a:t>
                      </a:r>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endParaRPr lang="en-GB" sz="140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c>
                  <a:txBody>
                    <a:bodyPr/>
                    <a:lstStyle/>
                    <a:p>
                      <a:r>
                        <a:rPr lang="en-US" sz="1400" b="0" dirty="0" smtClean="0">
                          <a:solidFill>
                            <a:schemeClr val="tx1"/>
                          </a:solidFill>
                          <a:latin typeface="Arial" panose="020B0604020202020204" pitchFamily="34" charset="0"/>
                          <a:cs typeface="Arial" panose="020B0604020202020204" pitchFamily="34" charset="0"/>
                        </a:rPr>
                        <a:t>The business</a:t>
                      </a:r>
                      <a:r>
                        <a:rPr lang="en-US" sz="1400" b="0" baseline="0" dirty="0" smtClean="0">
                          <a:solidFill>
                            <a:schemeClr val="tx1"/>
                          </a:solidFill>
                          <a:latin typeface="Arial" panose="020B0604020202020204" pitchFamily="34" charset="0"/>
                          <a:cs typeface="Arial" panose="020B0604020202020204" pitchFamily="34" charset="0"/>
                        </a:rPr>
                        <a:t> /company name should be shown clearly</a:t>
                      </a:r>
                      <a:endParaRPr lang="en-GB" sz="1400" b="0" dirty="0">
                        <a:solidFill>
                          <a:schemeClr val="tx1"/>
                        </a:solidFill>
                        <a:latin typeface="Arial" panose="020B0604020202020204" pitchFamily="34" charset="0"/>
                        <a:cs typeface="Arial" panose="020B0604020202020204" pitchFamily="34" charset="0"/>
                      </a:endParaRPr>
                    </a:p>
                  </a:txBody>
                  <a:tcPr>
                    <a:solidFill>
                      <a:schemeClr val="accent1">
                        <a:lumMod val="60000"/>
                        <a:lumOff val="40000"/>
                      </a:schemeClr>
                    </a:solidFill>
                  </a:tcPr>
                </a:tc>
              </a:tr>
              <a:tr h="411917">
                <a:tc>
                  <a:txBody>
                    <a:bodyPr/>
                    <a:lstStyle/>
                    <a:p>
                      <a:r>
                        <a:rPr lang="en-US" sz="1400" b="1" dirty="0" smtClean="0">
                          <a:latin typeface="Arial" panose="020B0604020202020204" pitchFamily="34" charset="0"/>
                          <a:cs typeface="Arial" panose="020B0604020202020204" pitchFamily="34" charset="0"/>
                        </a:rPr>
                        <a:t>For the year ending 31/12/2015</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$000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The time period covered by the income statement</a:t>
                      </a:r>
                      <a:r>
                        <a:rPr lang="en-US" sz="1400" baseline="0" dirty="0" smtClean="0">
                          <a:latin typeface="Arial" panose="020B0604020202020204" pitchFamily="34" charset="0"/>
                          <a:cs typeface="Arial" panose="020B0604020202020204" pitchFamily="34" charset="0"/>
                        </a:rPr>
                        <a:t> must be shown</a:t>
                      </a:r>
                      <a:endParaRPr lang="en-GB" sz="1400" dirty="0">
                        <a:latin typeface="Arial" panose="020B0604020202020204" pitchFamily="34" charset="0"/>
                        <a:cs typeface="Arial" panose="020B0604020202020204" pitchFamily="34" charset="0"/>
                      </a:endParaRPr>
                    </a:p>
                  </a:txBody>
                  <a:tcPr/>
                </a:tc>
              </a:tr>
              <a:tr h="411917">
                <a:tc>
                  <a:txBody>
                    <a:bodyPr/>
                    <a:lstStyle/>
                    <a:p>
                      <a:r>
                        <a:rPr lang="en-US" sz="1400" b="1" dirty="0" smtClean="0">
                          <a:latin typeface="Arial" panose="020B0604020202020204" pitchFamily="34" charset="0"/>
                          <a:cs typeface="Arial" panose="020B0604020202020204" pitchFamily="34" charset="0"/>
                        </a:rPr>
                        <a:t>Sales Revenue</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450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value</a:t>
                      </a:r>
                      <a:r>
                        <a:rPr lang="en-US" sz="1400" baseline="0" dirty="0" smtClean="0">
                          <a:latin typeface="Arial" panose="020B0604020202020204" pitchFamily="34" charset="0"/>
                          <a:cs typeface="Arial" panose="020B0604020202020204" pitchFamily="34" charset="0"/>
                        </a:rPr>
                        <a:t> of goods sold during the year, e.g. 900 000 items @ 50 cents each.</a:t>
                      </a:r>
                      <a:endParaRPr lang="en-GB" sz="1400" dirty="0">
                        <a:latin typeface="Arial" panose="020B0604020202020204" pitchFamily="34" charset="0"/>
                        <a:cs typeface="Arial" panose="020B0604020202020204" pitchFamily="34" charset="0"/>
                      </a:endParaRPr>
                    </a:p>
                  </a:txBody>
                  <a:tcPr/>
                </a:tc>
              </a:tr>
              <a:tr h="581530">
                <a:tc>
                  <a:txBody>
                    <a:bodyPr/>
                    <a:lstStyle/>
                    <a:p>
                      <a:r>
                        <a:rPr lang="en-US" sz="1400" b="1" dirty="0" smtClean="0">
                          <a:latin typeface="Arial" panose="020B0604020202020204" pitchFamily="34" charset="0"/>
                          <a:cs typeface="Arial" panose="020B0604020202020204" pitchFamily="34" charset="0"/>
                        </a:rPr>
                        <a:t>Cost of goods sold</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270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variable cost (i.e.</a:t>
                      </a:r>
                      <a:r>
                        <a:rPr lang="en-US" sz="1400" baseline="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materials and labour)</a:t>
                      </a:r>
                      <a:r>
                        <a:rPr lang="en-US" sz="1400" baseline="0" dirty="0" smtClean="0">
                          <a:latin typeface="Arial" panose="020B0604020202020204" pitchFamily="34" charset="0"/>
                          <a:cs typeface="Arial" panose="020B0604020202020204" pitchFamily="34" charset="0"/>
                        </a:rPr>
                        <a:t> of making the goods sold, e.g. 900 000 items costing 30 cents each</a:t>
                      </a:r>
                      <a:endParaRPr lang="en-GB" sz="1400" dirty="0">
                        <a:latin typeface="Arial" panose="020B0604020202020204" pitchFamily="34" charset="0"/>
                        <a:cs typeface="Arial" panose="020B0604020202020204" pitchFamily="34" charset="0"/>
                      </a:endParaRPr>
                    </a:p>
                  </a:txBody>
                  <a:tcPr/>
                </a:tc>
              </a:tr>
              <a:tr h="249933">
                <a:tc>
                  <a:txBody>
                    <a:bodyPr/>
                    <a:lstStyle/>
                    <a:p>
                      <a:r>
                        <a:rPr lang="en-US" sz="1400" b="1" dirty="0" smtClean="0">
                          <a:latin typeface="Arial" panose="020B0604020202020204" pitchFamily="34" charset="0"/>
                          <a:cs typeface="Arial" panose="020B0604020202020204" pitchFamily="34" charset="0"/>
                        </a:rPr>
                        <a:t>Gross profit</a:t>
                      </a:r>
                      <a:endParaRPr lang="en-GB" sz="1400" b="1"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180</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This is the profit made =</a:t>
                      </a:r>
                      <a:r>
                        <a:rPr lang="en-US" sz="1400" baseline="0" dirty="0" smtClean="0">
                          <a:latin typeface="Arial" panose="020B0604020202020204" pitchFamily="34" charset="0"/>
                          <a:cs typeface="Arial" panose="020B0604020202020204" pitchFamily="34" charset="0"/>
                        </a:rPr>
                        <a:t> $450 000 – $270 000</a:t>
                      </a:r>
                      <a:endParaRPr lang="en-GB" sz="1400" dirty="0">
                        <a:latin typeface="Arial" panose="020B0604020202020204" pitchFamily="34" charset="0"/>
                        <a:cs typeface="Arial" panose="020B0604020202020204" pitchFamily="34" charset="0"/>
                      </a:endParaRPr>
                    </a:p>
                  </a:txBody>
                  <a:tcPr/>
                </a:tc>
              </a:tr>
            </a:tbl>
          </a:graphicData>
        </a:graphic>
      </p:graphicFrame>
      <p:sp>
        <p:nvSpPr>
          <p:cNvPr id="10" name="Title 1"/>
          <p:cNvSpPr>
            <a:spLocks noGrp="1"/>
          </p:cNvSpPr>
          <p:nvPr>
            <p:ph type="title"/>
          </p:nvPr>
        </p:nvSpPr>
        <p:spPr>
          <a:xfrm>
            <a:off x="107504" y="44624"/>
            <a:ext cx="8856984" cy="625434"/>
          </a:xfrm>
        </p:spPr>
        <p:txBody>
          <a:bodyPr>
            <a:noAutofit/>
          </a:bodyPr>
          <a:lstStyle/>
          <a:p>
            <a:r>
              <a:rPr lang="en-GB" sz="3600" dirty="0" smtClean="0"/>
              <a:t>P8.3 </a:t>
            </a:r>
            <a:r>
              <a:rPr lang="en-GB" sz="3600" dirty="0" smtClean="0"/>
              <a:t>– Understanding Income Statements</a:t>
            </a:r>
            <a:endParaRPr lang="en-GB" sz="3600" b="1" dirty="0" smtClean="0"/>
          </a:p>
        </p:txBody>
      </p:sp>
    </p:spTree>
    <p:extLst>
      <p:ext uri="{BB962C8B-B14F-4D97-AF65-F5344CB8AC3E}">
        <p14:creationId xmlns:p14="http://schemas.microsoft.com/office/powerpoint/2010/main" val="313169123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568952"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40" dirty="0" smtClean="0">
                <a:solidFill>
                  <a:schemeClr val="tx2"/>
                </a:solidFill>
              </a:rPr>
              <a:t>The Festival City Co. buys cans of drinks from a wholesaler for $1 each. It sells them for $2 each. </a:t>
            </a:r>
            <a:r>
              <a:rPr lang="en-US" sz="1740" dirty="0">
                <a:solidFill>
                  <a:schemeClr val="tx2"/>
                </a:solidFill>
              </a:rPr>
              <a:t>Festival City Co</a:t>
            </a:r>
            <a:r>
              <a:rPr lang="en-US" sz="1740" dirty="0" smtClean="0">
                <a:solidFill>
                  <a:schemeClr val="tx2"/>
                </a:solidFill>
              </a:rPr>
              <a:t>. started the year with 200 cans in stock (opening inventories). It bought in 1500 cans, At the end of the year it had 300 left (closing inventories.)</a:t>
            </a:r>
          </a:p>
          <a:p>
            <a:pPr marL="692150" indent="-342900">
              <a:buClr>
                <a:srgbClr val="00B050"/>
              </a:buClr>
              <a:buFont typeface="+mj-lt"/>
              <a:buAutoNum type="arabicParenR"/>
            </a:pPr>
            <a:r>
              <a:rPr lang="en-US" sz="1740" dirty="0" smtClean="0">
                <a:solidFill>
                  <a:schemeClr val="tx2"/>
                </a:solidFill>
              </a:rPr>
              <a:t>How many cans did the business sell during the year?</a:t>
            </a:r>
          </a:p>
          <a:p>
            <a:pPr marL="692150" indent="-342900">
              <a:buClr>
                <a:srgbClr val="00B050"/>
              </a:buClr>
              <a:buFont typeface="+mj-lt"/>
              <a:buAutoNum type="arabicParenR"/>
            </a:pPr>
            <a:r>
              <a:rPr lang="en-US" sz="1740" dirty="0" smtClean="0">
                <a:solidFill>
                  <a:schemeClr val="tx2"/>
                </a:solidFill>
              </a:rPr>
              <a:t>What was the cost to the business of the goods sold?</a:t>
            </a:r>
          </a:p>
          <a:p>
            <a:pPr marL="692150" indent="-342900">
              <a:buClr>
                <a:srgbClr val="00B050"/>
              </a:buClr>
              <a:buFont typeface="+mj-lt"/>
              <a:buAutoNum type="arabicParenR"/>
            </a:pPr>
            <a:r>
              <a:rPr lang="en-US" sz="1740" dirty="0" smtClean="0">
                <a:solidFill>
                  <a:schemeClr val="tx2"/>
                </a:solidFill>
              </a:rPr>
              <a:t>What was the gross profit?</a:t>
            </a:r>
          </a:p>
          <a:p>
            <a:pPr marL="342900" indent="-342900">
              <a:buClr>
                <a:srgbClr val="00B050"/>
              </a:buClr>
              <a:buFont typeface="Wingdings 3" panose="05040102010807070707" pitchFamily="18" charset="2"/>
              <a:buChar char=""/>
            </a:pPr>
            <a:r>
              <a:rPr lang="en-US" sz="1740" dirty="0" smtClean="0">
                <a:solidFill>
                  <a:schemeClr val="tx2"/>
                </a:solidFill>
              </a:rPr>
              <a:t>The answers to these questions are as follows:</a:t>
            </a:r>
          </a:p>
          <a:p>
            <a:pPr marL="692150" indent="-342900">
              <a:buClr>
                <a:srgbClr val="00B050"/>
              </a:buClr>
              <a:buFont typeface="+mj-lt"/>
              <a:buAutoNum type="arabicParenR"/>
            </a:pPr>
            <a:r>
              <a:rPr lang="en-US" sz="1740" dirty="0" smtClean="0">
                <a:solidFill>
                  <a:schemeClr val="tx2"/>
                </a:solidFill>
              </a:rPr>
              <a:t>Add together the opening inventory and the cans bought during the year.</a:t>
            </a:r>
            <a:br>
              <a:rPr lang="en-US" sz="1740" dirty="0" smtClean="0">
                <a:solidFill>
                  <a:schemeClr val="tx2"/>
                </a:solidFill>
              </a:rPr>
            </a:br>
            <a:r>
              <a:rPr lang="en-US" sz="1740" dirty="0" smtClean="0">
                <a:solidFill>
                  <a:schemeClr val="tx2"/>
                </a:solidFill>
              </a:rPr>
              <a:t>200 + 1500 = 1700 cans</a:t>
            </a:r>
            <a:br>
              <a:rPr lang="en-US" sz="1740" dirty="0" smtClean="0">
                <a:solidFill>
                  <a:schemeClr val="tx2"/>
                </a:solidFill>
              </a:rPr>
            </a:br>
            <a:r>
              <a:rPr lang="en-US" sz="1740" dirty="0" smtClean="0">
                <a:solidFill>
                  <a:schemeClr val="tx2"/>
                </a:solidFill>
              </a:rPr>
              <a:t>The business could have sold 1700 cans during the year. We know that it did not sell this many. How? Because there were closing inventories of 300. Therefor, the business must have sold 1400 cans.</a:t>
            </a:r>
            <a:br>
              <a:rPr lang="en-US" sz="1740" dirty="0" smtClean="0">
                <a:solidFill>
                  <a:schemeClr val="tx2"/>
                </a:solidFill>
              </a:rPr>
            </a:br>
            <a:r>
              <a:rPr lang="en-US" sz="1740" dirty="0" smtClean="0">
                <a:solidFill>
                  <a:schemeClr val="tx2"/>
                </a:solidFill>
              </a:rPr>
              <a:t>Goods sold = opening </a:t>
            </a:r>
            <a:r>
              <a:rPr lang="en-US" sz="1740" dirty="0">
                <a:solidFill>
                  <a:schemeClr val="tx2"/>
                </a:solidFill>
              </a:rPr>
              <a:t>i</a:t>
            </a:r>
            <a:r>
              <a:rPr lang="en-US" sz="1740" dirty="0" smtClean="0">
                <a:solidFill>
                  <a:schemeClr val="tx2"/>
                </a:solidFill>
              </a:rPr>
              <a:t>nventories + purchases –closing </a:t>
            </a:r>
            <a:r>
              <a:rPr lang="en-US" sz="1740" dirty="0">
                <a:solidFill>
                  <a:schemeClr val="tx2"/>
                </a:solidFill>
              </a:rPr>
              <a:t>i</a:t>
            </a:r>
            <a:r>
              <a:rPr lang="en-US" sz="1740" dirty="0" smtClean="0">
                <a:solidFill>
                  <a:schemeClr val="tx2"/>
                </a:solidFill>
              </a:rPr>
              <a:t>nventories.</a:t>
            </a:r>
          </a:p>
          <a:p>
            <a:pPr marL="692150" indent="-342900">
              <a:buClr>
                <a:srgbClr val="00B050"/>
              </a:buClr>
              <a:buFont typeface="+mj-lt"/>
              <a:buAutoNum type="arabicParenR"/>
            </a:pPr>
            <a:r>
              <a:rPr lang="en-US" sz="1740" dirty="0" smtClean="0">
                <a:solidFill>
                  <a:schemeClr val="tx2"/>
                </a:solidFill>
              </a:rPr>
              <a:t>As the goods were all bought by the business for $1, the cost of goods sold was $1400</a:t>
            </a:r>
          </a:p>
          <a:p>
            <a:pPr marL="692150" indent="-342900">
              <a:buClr>
                <a:srgbClr val="00B050"/>
              </a:buClr>
              <a:buFont typeface="+mj-lt"/>
              <a:buAutoNum type="arabicParenR"/>
            </a:pPr>
            <a:r>
              <a:rPr lang="en-US" sz="1740" dirty="0" smtClean="0">
                <a:solidFill>
                  <a:schemeClr val="tx2"/>
                </a:solidFill>
              </a:rPr>
              <a:t>Remember:</a:t>
            </a:r>
            <a:br>
              <a:rPr lang="en-US" sz="1740" dirty="0" smtClean="0">
                <a:solidFill>
                  <a:schemeClr val="tx2"/>
                </a:solidFill>
              </a:rPr>
            </a:br>
            <a:r>
              <a:rPr lang="en-US" sz="1740" dirty="0" smtClean="0">
                <a:solidFill>
                  <a:schemeClr val="tx2"/>
                </a:solidFill>
              </a:rPr>
              <a:t>Gross profit = Sales revenue – dost of goods sold</a:t>
            </a:r>
            <a:br>
              <a:rPr lang="en-US" sz="1740" dirty="0" smtClean="0">
                <a:solidFill>
                  <a:schemeClr val="tx2"/>
                </a:solidFill>
              </a:rPr>
            </a:br>
            <a:r>
              <a:rPr lang="en-US" sz="1740" dirty="0" smtClean="0">
                <a:solidFill>
                  <a:schemeClr val="tx2"/>
                </a:solidFill>
              </a:rPr>
              <a:t>In this example, sales revenue = $2 X 1400 cans sold = $2800</a:t>
            </a:r>
            <a:br>
              <a:rPr lang="en-US" sz="1740" dirty="0" smtClean="0">
                <a:solidFill>
                  <a:schemeClr val="tx2"/>
                </a:solidFill>
              </a:rPr>
            </a:br>
            <a:r>
              <a:rPr lang="en-US" sz="1740" dirty="0" smtClean="0">
                <a:solidFill>
                  <a:schemeClr val="tx2"/>
                </a:solidFill>
              </a:rPr>
              <a:t>Gross profit</a:t>
            </a:r>
            <a:r>
              <a:rPr lang="en-US" sz="1740" dirty="0">
                <a:solidFill>
                  <a:schemeClr val="tx2"/>
                </a:solidFill>
              </a:rPr>
              <a:t> </a:t>
            </a:r>
            <a:r>
              <a:rPr lang="en-US" sz="1740" dirty="0" smtClean="0">
                <a:solidFill>
                  <a:schemeClr val="tx2"/>
                </a:solidFill>
              </a:rPr>
              <a:t>= $2800 - $1400 = $1400</a:t>
            </a:r>
          </a:p>
        </p:txBody>
      </p:sp>
      <p:sp>
        <p:nvSpPr>
          <p:cNvPr id="6" name="Title 1"/>
          <p:cNvSpPr>
            <a:spLocks noGrp="1"/>
          </p:cNvSpPr>
          <p:nvPr>
            <p:ph type="title"/>
          </p:nvPr>
        </p:nvSpPr>
        <p:spPr>
          <a:xfrm>
            <a:off x="107504" y="44624"/>
            <a:ext cx="8856984" cy="625434"/>
          </a:xfrm>
        </p:spPr>
        <p:txBody>
          <a:bodyPr>
            <a:noAutofit/>
          </a:bodyPr>
          <a:lstStyle/>
          <a:p>
            <a:r>
              <a:rPr lang="en-GB" sz="2800" dirty="0" smtClean="0"/>
              <a:t>P8.3 </a:t>
            </a:r>
            <a:r>
              <a:rPr lang="en-GB" sz="2800" dirty="0" smtClean="0"/>
              <a:t>– Understanding Income </a:t>
            </a:r>
            <a:r>
              <a:rPr lang="en-GB" sz="2800" dirty="0" smtClean="0"/>
              <a:t>Statements – Case Study 1</a:t>
            </a:r>
            <a:endParaRPr lang="en-GB" sz="2800" b="1" dirty="0" smtClean="0"/>
          </a:p>
        </p:txBody>
      </p:sp>
    </p:spTree>
    <p:extLst>
      <p:ext uri="{BB962C8B-B14F-4D97-AF65-F5344CB8AC3E}">
        <p14:creationId xmlns:p14="http://schemas.microsoft.com/office/powerpoint/2010/main" val="3180915762"/>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568952" cy="3305520"/>
          </a:xfrm>
          <a:prstGeom prst="rect">
            <a:avLst/>
          </a:prstGeom>
        </p:spPr>
        <p:txBody>
          <a:bodyPr wrap="square">
            <a:spAutoFit/>
          </a:bodyPr>
          <a:lstStyle/>
          <a:p>
            <a:pPr>
              <a:buClr>
                <a:srgbClr val="00B050"/>
              </a:buClr>
            </a:pPr>
            <a:r>
              <a:rPr lang="en-US" sz="1740" b="1" dirty="0" smtClean="0">
                <a:solidFill>
                  <a:srgbClr val="FF0000"/>
                </a:solidFill>
              </a:rPr>
              <a:t>P8.3 – Task 04</a:t>
            </a:r>
            <a:endParaRPr lang="en-US" sz="1740" b="1" dirty="0" smtClean="0">
              <a:solidFill>
                <a:srgbClr val="FF0000"/>
              </a:solidFill>
            </a:endParaRPr>
          </a:p>
          <a:p>
            <a:pPr marL="342900" indent="-342900">
              <a:buClr>
                <a:srgbClr val="00B050"/>
              </a:buClr>
              <a:buFont typeface="Wingdings 3" panose="05040102010807070707" pitchFamily="18" charset="2"/>
              <a:buChar char=""/>
            </a:pPr>
            <a:r>
              <a:rPr lang="en-US" sz="1740" dirty="0" smtClean="0">
                <a:solidFill>
                  <a:srgbClr val="FF0000"/>
                </a:solidFill>
              </a:rPr>
              <a:t>Complete the following table (all figures are in $).</a:t>
            </a: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marL="342900" indent="-342900">
              <a:buClr>
                <a:srgbClr val="00B050"/>
              </a:buClr>
              <a:buFont typeface="Wingdings 3" panose="05040102010807070707" pitchFamily="18" charset="2"/>
              <a:buChar char=""/>
            </a:pPr>
            <a:endParaRPr lang="en-US" sz="1740" dirty="0">
              <a:solidFill>
                <a:srgbClr val="FF0000"/>
              </a:solidFill>
            </a:endParaRPr>
          </a:p>
          <a:p>
            <a:pPr marL="342900" indent="-342900">
              <a:buClr>
                <a:srgbClr val="00B050"/>
              </a:buClr>
              <a:buFont typeface="Wingdings 3" panose="05040102010807070707" pitchFamily="18" charset="2"/>
              <a:buChar char=""/>
            </a:pPr>
            <a:endParaRPr lang="en-US" sz="1740" dirty="0" smtClean="0">
              <a:solidFill>
                <a:srgbClr val="FF0000"/>
              </a:solidFill>
            </a:endParaRPr>
          </a:p>
          <a:p>
            <a:pPr>
              <a:buClr>
                <a:srgbClr val="00B050"/>
              </a:buClr>
            </a:pPr>
            <a:r>
              <a:rPr lang="en-US" sz="1740" b="1" dirty="0">
                <a:solidFill>
                  <a:srgbClr val="FF0000"/>
                </a:solidFill>
              </a:rPr>
              <a:t>P8.2 – Task </a:t>
            </a:r>
            <a:r>
              <a:rPr lang="en-US" sz="1740" b="1" dirty="0" smtClean="0">
                <a:solidFill>
                  <a:srgbClr val="FF0000"/>
                </a:solidFill>
              </a:rPr>
              <a:t>05</a:t>
            </a:r>
            <a:endParaRPr lang="en-US" sz="1740" b="1" dirty="0">
              <a:solidFill>
                <a:srgbClr val="FF0000"/>
              </a:solidFill>
            </a:endParaRPr>
          </a:p>
          <a:p>
            <a:pPr marL="342900" indent="-342900">
              <a:buClr>
                <a:srgbClr val="00B050"/>
              </a:buClr>
              <a:buFont typeface="Wingdings 3" panose="05040102010807070707" pitchFamily="18" charset="2"/>
              <a:buChar char=""/>
            </a:pPr>
            <a:r>
              <a:rPr lang="en-US" sz="1740" dirty="0" smtClean="0">
                <a:solidFill>
                  <a:srgbClr val="FF0000"/>
                </a:solidFill>
              </a:rPr>
              <a:t>Complete </a:t>
            </a:r>
            <a:r>
              <a:rPr lang="en-US" sz="1740" dirty="0">
                <a:solidFill>
                  <a:srgbClr val="FF0000"/>
                </a:solidFill>
              </a:rPr>
              <a:t>the following </a:t>
            </a:r>
            <a:r>
              <a:rPr lang="en-US" sz="1740" dirty="0" smtClean="0">
                <a:solidFill>
                  <a:srgbClr val="FF0000"/>
                </a:solidFill>
              </a:rPr>
              <a:t>table.</a:t>
            </a:r>
          </a:p>
        </p:txBody>
      </p:sp>
      <p:graphicFrame>
        <p:nvGraphicFramePr>
          <p:cNvPr id="2" name="Table 1"/>
          <p:cNvGraphicFramePr>
            <a:graphicFrameLocks noGrp="1"/>
          </p:cNvGraphicFramePr>
          <p:nvPr>
            <p:extLst/>
          </p:nvPr>
        </p:nvGraphicFramePr>
        <p:xfrm>
          <a:off x="323528" y="1844824"/>
          <a:ext cx="8496945" cy="1828800"/>
        </p:xfrm>
        <a:graphic>
          <a:graphicData uri="http://schemas.openxmlformats.org/drawingml/2006/table">
            <a:tbl>
              <a:tblPr firstRow="1" bandRow="1">
                <a:tableStyleId>{5C22544A-7EE6-4342-B048-85BDC9FD1C3A}</a:tableStyleId>
              </a:tblPr>
              <a:tblGrid>
                <a:gridCol w="2832315"/>
                <a:gridCol w="2832315"/>
                <a:gridCol w="2832315"/>
              </a:tblGrid>
              <a:tr h="244311">
                <a:tc>
                  <a:txBody>
                    <a:bodyPr/>
                    <a:lstStyle/>
                    <a:p>
                      <a:r>
                        <a:rPr lang="en-US" sz="1800" dirty="0" smtClean="0">
                          <a:latin typeface="Arial" panose="020B0604020202020204" pitchFamily="34" charset="0"/>
                          <a:cs typeface="Arial" panose="020B0604020202020204" pitchFamily="34" charset="0"/>
                        </a:rPr>
                        <a:t>Sales Revenue</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Cost of goods sold</a:t>
                      </a:r>
                      <a:endParaRPr lang="en-GB" sz="1800" dirty="0">
                        <a:latin typeface="Arial" panose="020B0604020202020204" pitchFamily="34" charset="0"/>
                        <a:cs typeface="Arial" panose="020B0604020202020204" pitchFamily="34" charset="0"/>
                      </a:endParaRPr>
                    </a:p>
                  </a:txBody>
                  <a:tcPr/>
                </a:tc>
                <a:tc>
                  <a:txBody>
                    <a:bodyPr/>
                    <a:lstStyle/>
                    <a:p>
                      <a:r>
                        <a:rPr lang="en-US" sz="1800" dirty="0" smtClean="0">
                          <a:latin typeface="Arial" panose="020B0604020202020204" pitchFamily="34" charset="0"/>
                          <a:cs typeface="Arial" panose="020B0604020202020204" pitchFamily="34" charset="0"/>
                        </a:rPr>
                        <a:t>Gross Profit</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a:pPr>
                      <a:r>
                        <a:rPr lang="en-US" sz="1800" dirty="0" smtClean="0">
                          <a:latin typeface="Arial" panose="020B0604020202020204" pitchFamily="34" charset="0"/>
                          <a:cs typeface="Arial" panose="020B0604020202020204" pitchFamily="34" charset="0"/>
                        </a:rPr>
                        <a:t>3000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1500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2"/>
                      </a:pP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16</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3"/>
                      </a:pPr>
                      <a:r>
                        <a:rPr lang="en-US" sz="1800" dirty="0" smtClean="0">
                          <a:latin typeface="Arial" panose="020B0604020202020204" pitchFamily="34" charset="0"/>
                          <a:cs typeface="Arial" panose="020B0604020202020204" pitchFamily="34" charset="0"/>
                        </a:rPr>
                        <a:t>80 000</a:t>
                      </a:r>
                      <a:endParaRPr lang="en-GB" sz="1800" dirty="0">
                        <a:latin typeface="Arial" panose="020B0604020202020204" pitchFamily="34" charset="0"/>
                        <a:cs typeface="Arial" panose="020B0604020202020204" pitchFamily="34" charset="0"/>
                      </a:endParaRPr>
                    </a:p>
                  </a:txBody>
                  <a:tcPr/>
                </a:tc>
                <a:tc>
                  <a:txBody>
                    <a:bodyPr/>
                    <a:lstStyle/>
                    <a:p>
                      <a:pPr algn="ct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20 000</a:t>
                      </a:r>
                      <a:endParaRPr lang="en-GB" sz="1800" dirty="0">
                        <a:latin typeface="Arial" panose="020B0604020202020204" pitchFamily="34" charset="0"/>
                        <a:cs typeface="Arial" panose="020B0604020202020204" pitchFamily="34" charset="0"/>
                      </a:endParaRPr>
                    </a:p>
                  </a:txBody>
                  <a:tcPr/>
                </a:tc>
              </a:tr>
              <a:tr h="244311">
                <a:tc>
                  <a:txBody>
                    <a:bodyPr/>
                    <a:lstStyle/>
                    <a:p>
                      <a:pPr marL="342900" indent="-342900">
                        <a:buFont typeface="+mj-lt"/>
                        <a:buAutoNum type="alphaLcParenR" startAt="4"/>
                      </a:pPr>
                      <a:r>
                        <a:rPr lang="en-US" sz="1800" dirty="0" smtClean="0">
                          <a:latin typeface="Arial" panose="020B0604020202020204" pitchFamily="34" charset="0"/>
                          <a:cs typeface="Arial" panose="020B0604020202020204" pitchFamily="34" charset="0"/>
                        </a:rPr>
                        <a:t>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25 000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smtClean="0">
                          <a:latin typeface="Arial" panose="020B0604020202020204" pitchFamily="34" charset="0"/>
                          <a:cs typeface="Arial" panose="020B0604020202020204" pitchFamily="34" charset="0"/>
                        </a:rPr>
                        <a:t>50</a:t>
                      </a:r>
                      <a:r>
                        <a:rPr lang="en-US" sz="1800" baseline="0" dirty="0" smtClean="0">
                          <a:latin typeface="Arial" panose="020B0604020202020204" pitchFamily="34" charset="0"/>
                          <a:cs typeface="Arial" panose="020B0604020202020204" pitchFamily="34" charset="0"/>
                        </a:rPr>
                        <a:t> 000</a:t>
                      </a:r>
                      <a:endParaRPr lang="en-GB" sz="1800" dirty="0">
                        <a:latin typeface="Arial" panose="020B0604020202020204" pitchFamily="34" charset="0"/>
                        <a:cs typeface="Arial" panose="020B0604020202020204" pitchFamily="34" charset="0"/>
                      </a:endParaRPr>
                    </a:p>
                  </a:txBody>
                  <a:tcPr/>
                </a:tc>
              </a:tr>
            </a:tbl>
          </a:graphicData>
        </a:graphic>
      </p:graphicFrame>
      <p:graphicFrame>
        <p:nvGraphicFramePr>
          <p:cNvPr id="6" name="Table 5"/>
          <p:cNvGraphicFramePr>
            <a:graphicFrameLocks noGrp="1"/>
          </p:cNvGraphicFramePr>
          <p:nvPr>
            <p:extLst/>
          </p:nvPr>
        </p:nvGraphicFramePr>
        <p:xfrm>
          <a:off x="323527" y="4503710"/>
          <a:ext cx="8496947" cy="1752600"/>
        </p:xfrm>
        <a:graphic>
          <a:graphicData uri="http://schemas.openxmlformats.org/drawingml/2006/table">
            <a:tbl>
              <a:tblPr firstRow="1" bandRow="1">
                <a:tableStyleId>{5C22544A-7EE6-4342-B048-85BDC9FD1C3A}</a:tableStyleId>
              </a:tblPr>
              <a:tblGrid>
                <a:gridCol w="1318492"/>
                <a:gridCol w="1904488"/>
                <a:gridCol w="1757989"/>
                <a:gridCol w="1757989"/>
                <a:gridCol w="1757989"/>
              </a:tblGrid>
              <a:tr h="244311">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per unit</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Opening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Purchase of Goods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Closing Inventories</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c>
                  <a:txBody>
                    <a:bodyPr/>
                    <a:lstStyle/>
                    <a:p>
                      <a:r>
                        <a:rPr kumimoji="0" lang="en-US" sz="1300" b="1" kern="1200" dirty="0" smtClean="0">
                          <a:solidFill>
                            <a:schemeClr val="lt1"/>
                          </a:solidFill>
                          <a:latin typeface="Arial" panose="020B0604020202020204" pitchFamily="34" charset="0"/>
                          <a:ea typeface="+mn-ea"/>
                          <a:cs typeface="Arial" panose="020B0604020202020204" pitchFamily="34" charset="0"/>
                        </a:rPr>
                        <a:t>Cost of goods sold</a:t>
                      </a:r>
                      <a:endParaRPr kumimoji="0" lang="en-GB" sz="1300" b="1" kern="1200" dirty="0">
                        <a:solidFill>
                          <a:schemeClr val="lt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a:pPr>
                      <a:r>
                        <a:rPr kumimoji="0" lang="en-US" sz="1800" b="0" kern="1200" dirty="0" smtClean="0">
                          <a:solidFill>
                            <a:schemeClr val="tx1"/>
                          </a:solidFill>
                          <a:latin typeface="Arial" panose="020B0604020202020204" pitchFamily="34" charset="0"/>
                          <a:ea typeface="+mn-ea"/>
                          <a:cs typeface="Arial" panose="020B0604020202020204" pitchFamily="34" charset="0"/>
                        </a:rPr>
                        <a:t>$3</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$9900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2"/>
                      </a:pPr>
                      <a:r>
                        <a:rPr kumimoji="0" lang="en-US" sz="1800" b="0" kern="1200" dirty="0" smtClean="0">
                          <a:solidFill>
                            <a:schemeClr val="tx1"/>
                          </a:solidFill>
                          <a:latin typeface="Arial" panose="020B0604020202020204" pitchFamily="34" charset="0"/>
                          <a:ea typeface="+mn-ea"/>
                          <a:cs typeface="Arial" panose="020B0604020202020204" pitchFamily="34" charset="0"/>
                        </a:rPr>
                        <a:t>$2</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500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3"/>
                      </a:pPr>
                      <a:r>
                        <a:rPr kumimoji="0" lang="en-US" sz="1800" b="0" kern="1200" dirty="0" smtClean="0">
                          <a:solidFill>
                            <a:schemeClr val="tx1"/>
                          </a:solidFill>
                          <a:latin typeface="Arial" panose="020B0604020202020204" pitchFamily="34" charset="0"/>
                          <a:ea typeface="+mn-ea"/>
                          <a:cs typeface="Arial" panose="020B0604020202020204" pitchFamily="34" charset="0"/>
                        </a:rPr>
                        <a:t>$5</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100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400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300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r h="244311">
                <a:tc>
                  <a:txBody>
                    <a:bodyPr/>
                    <a:lstStyle/>
                    <a:p>
                      <a:pPr marL="342900" indent="-342900">
                        <a:buFont typeface="+mj-lt"/>
                        <a:buAutoNum type="alphaLcParenR" startAt="4"/>
                      </a:pPr>
                      <a:r>
                        <a:rPr kumimoji="0" lang="en-US" sz="1800" b="0" kern="1200" dirty="0" smtClean="0">
                          <a:solidFill>
                            <a:schemeClr val="tx1"/>
                          </a:solidFill>
                          <a:latin typeface="Arial" panose="020B0604020202020204" pitchFamily="34" charset="0"/>
                          <a:ea typeface="+mn-ea"/>
                          <a:cs typeface="Arial" panose="020B0604020202020204" pitchFamily="34" charset="0"/>
                        </a:rPr>
                        <a:t>$1</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60 000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r>
                        <a:rPr kumimoji="0" lang="en-US" sz="1800" b="0" kern="1200" dirty="0" smtClean="0">
                          <a:solidFill>
                            <a:schemeClr val="tx1"/>
                          </a:solidFill>
                          <a:latin typeface="Arial" panose="020B0604020202020204" pitchFamily="34" charset="0"/>
                          <a:ea typeface="+mn-ea"/>
                          <a:cs typeface="Arial" panose="020B0604020202020204" pitchFamily="34" charset="0"/>
                        </a:rPr>
                        <a:t>2000</a:t>
                      </a: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algn="ctr"/>
                      <a:endParaRPr kumimoji="0" lang="en-GB" sz="1800" b="0" kern="1200" dirty="0">
                        <a:solidFill>
                          <a:schemeClr val="tx1"/>
                        </a:solidFill>
                        <a:latin typeface="Arial" panose="020B0604020202020204" pitchFamily="34" charset="0"/>
                        <a:ea typeface="+mn-ea"/>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460432" y="1136938"/>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
        <p:nvSpPr>
          <p:cNvPr id="9" name="Title 1"/>
          <p:cNvSpPr>
            <a:spLocks noGrp="1"/>
          </p:cNvSpPr>
          <p:nvPr>
            <p:ph type="title"/>
          </p:nvPr>
        </p:nvSpPr>
        <p:spPr>
          <a:xfrm>
            <a:off x="107504" y="44624"/>
            <a:ext cx="8856984" cy="625434"/>
          </a:xfrm>
        </p:spPr>
        <p:txBody>
          <a:bodyPr>
            <a:noAutofit/>
          </a:bodyPr>
          <a:lstStyle/>
          <a:p>
            <a:r>
              <a:rPr lang="en-GB" sz="3200" dirty="0" smtClean="0"/>
              <a:t>P8.3 </a:t>
            </a:r>
            <a:r>
              <a:rPr lang="en-GB" sz="3200" dirty="0" smtClean="0"/>
              <a:t>– Understanding Income </a:t>
            </a:r>
            <a:r>
              <a:rPr lang="en-GB" sz="3200" dirty="0" smtClean="0"/>
              <a:t>Statements - Activity</a:t>
            </a:r>
            <a:endParaRPr lang="en-GB" sz="3200" b="1" dirty="0" smtClean="0"/>
          </a:p>
        </p:txBody>
      </p:sp>
    </p:spTree>
    <p:extLst>
      <p:ext uri="{BB962C8B-B14F-4D97-AF65-F5344CB8AC3E}">
        <p14:creationId xmlns:p14="http://schemas.microsoft.com/office/powerpoint/2010/main" val="114703565"/>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nvPr>
        </p:nvGraphicFramePr>
        <p:xfrm>
          <a:off x="6804248" y="1124744"/>
          <a:ext cx="2016224" cy="5337735"/>
        </p:xfrm>
        <a:graphic>
          <a:graphicData uri="http://schemas.openxmlformats.org/drawingml/2006/table">
            <a:tbl>
              <a:tblPr firstRow="1" firstCol="1" lastRow="1" lastCol="1" bandRow="1" bandCol="1">
                <a:tableStyleId>{2D5ABB26-0587-4C30-8999-92F81FD0307C}</a:tableStyleId>
              </a:tblPr>
              <a:tblGrid>
                <a:gridCol w="2016224"/>
              </a:tblGrid>
              <a:tr h="384735">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871849">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How much profit do you have to make to want to stop.</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What profit means to share value</a:t>
                      </a: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How you can be profitable but still go into liquidation</a:t>
                      </a: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Tax rates based on profit and how to work around them.</a:t>
                      </a:r>
                    </a:p>
                    <a:p>
                      <a:pPr marL="177800" indent="-177800" algn="l">
                        <a:spcAft>
                          <a:spcPts val="600"/>
                        </a:spcAft>
                        <a:buFontTx/>
                        <a:buBlip>
                          <a:blip r:embed="rId3"/>
                        </a:buBlip>
                      </a:pPr>
                      <a:r>
                        <a:rPr lang="en-US" sz="1500" baseline="0" dirty="0" smtClean="0">
                          <a:solidFill>
                            <a:schemeClr val="tx1"/>
                          </a:solidFill>
                          <a:effectLst/>
                          <a:latin typeface="Arial" pitchFamily="34" charset="0"/>
                          <a:ea typeface="Times New Roman"/>
                          <a:cs typeface="Arial" pitchFamily="34" charset="0"/>
                          <a:hlinkClick r:id="rId4"/>
                        </a:rPr>
                        <a:t>How Google, Starbucks and claim to make no profit, so they pay no tax.</a:t>
                      </a:r>
                      <a:endParaRPr lang="en-GB" sz="15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08353" y="1124744"/>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23528" y="1187167"/>
            <a:ext cx="6336704" cy="5401479"/>
          </a:xfrm>
          <a:prstGeom prst="rect">
            <a:avLst/>
          </a:prstGeom>
        </p:spPr>
        <p:txBody>
          <a:bodyPr wrap="square">
            <a:spAutoFit/>
          </a:bodyPr>
          <a:lstStyle/>
          <a:p>
            <a:pPr>
              <a:buClr>
                <a:srgbClr val="00B050"/>
              </a:buClr>
            </a:pPr>
            <a:r>
              <a:rPr lang="en-US" sz="1500" b="1" dirty="0" smtClean="0">
                <a:solidFill>
                  <a:schemeClr val="tx2"/>
                </a:solidFill>
              </a:rPr>
              <a:t>Case Study Example</a:t>
            </a:r>
          </a:p>
          <a:p>
            <a:pPr marL="342900" indent="-342900">
              <a:buClr>
                <a:srgbClr val="00B050"/>
              </a:buClr>
              <a:buFont typeface="Wingdings 3" panose="05040102010807070707" pitchFamily="18" charset="2"/>
              <a:buChar char=""/>
            </a:pPr>
            <a:r>
              <a:rPr lang="en-US" sz="1500" dirty="0" smtClean="0">
                <a:solidFill>
                  <a:schemeClr val="tx2"/>
                </a:solidFill>
              </a:rPr>
              <a:t>This is an example of a typical trading account section of an Income Statement:</a:t>
            </a:r>
          </a:p>
          <a:p>
            <a:pPr>
              <a:buClr>
                <a:srgbClr val="00B050"/>
              </a:buClr>
            </a:pPr>
            <a:r>
              <a:rPr lang="en-US" sz="1500" i="1" dirty="0" smtClean="0">
                <a:solidFill>
                  <a:schemeClr val="tx2"/>
                </a:solidFill>
              </a:rPr>
              <a:t>ABC Ltd. For year ending 31/03/2015</a:t>
            </a:r>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marL="285750" indent="-285750">
              <a:buClr>
                <a:srgbClr val="00B050"/>
              </a:buClr>
              <a:buFont typeface="Wingdings 3" panose="05040102010807070707" pitchFamily="18" charset="2"/>
              <a:buChar char=""/>
            </a:pPr>
            <a:r>
              <a:rPr lang="en-US" sz="1500" dirty="0" smtClean="0"/>
              <a:t>It is important to note that in a manufacturing business, rather than a retailing one, the labour and production costs directly incurred in making the products sold will also be deducted before arriving at the gross profit total.</a:t>
            </a:r>
          </a:p>
          <a:p>
            <a:pPr marL="285750" indent="-285750">
              <a:buClr>
                <a:srgbClr val="00B050"/>
              </a:buClr>
              <a:buFont typeface="Wingdings 3" panose="05040102010807070707" pitchFamily="18" charset="2"/>
              <a:buChar char=""/>
            </a:pPr>
            <a:r>
              <a:rPr lang="en-US" sz="1500" dirty="0" smtClean="0"/>
              <a:t>The gross profit is not the final product of the business because all of the other expenses have to be deducted. Costs such as salaries, lighting and rent of the buildings need to be subtracted from the gross profit.</a:t>
            </a:r>
          </a:p>
        </p:txBody>
      </p:sp>
      <p:graphicFrame>
        <p:nvGraphicFramePr>
          <p:cNvPr id="9" name="Table 8"/>
          <p:cNvGraphicFramePr>
            <a:graphicFrameLocks noGrp="1"/>
          </p:cNvGraphicFramePr>
          <p:nvPr>
            <p:extLst/>
          </p:nvPr>
        </p:nvGraphicFramePr>
        <p:xfrm>
          <a:off x="323528" y="2243023"/>
          <a:ext cx="6336704" cy="2346960"/>
        </p:xfrm>
        <a:graphic>
          <a:graphicData uri="http://schemas.openxmlformats.org/drawingml/2006/table">
            <a:tbl>
              <a:tblPr firstRow="1" bandRow="1">
                <a:tableStyleId>{5C22544A-7EE6-4342-B048-85BDC9FD1C3A}</a:tableStyleId>
              </a:tblPr>
              <a:tblGrid>
                <a:gridCol w="4248472"/>
                <a:gridCol w="2088232"/>
              </a:tblGrid>
              <a:tr h="308424">
                <a:tc>
                  <a:txBody>
                    <a:bodyPr/>
                    <a:lstStyle/>
                    <a:p>
                      <a:r>
                        <a:rPr lang="en-US" sz="1600" dirty="0" smtClean="0">
                          <a:solidFill>
                            <a:schemeClr val="tx1"/>
                          </a:solidFill>
                          <a:latin typeface="Arial" panose="020B0604020202020204" pitchFamily="34" charset="0"/>
                          <a:cs typeface="Arial" panose="020B0604020202020204" pitchFamily="34" charset="0"/>
                        </a:rPr>
                        <a:t>Sales Revenue</a:t>
                      </a:r>
                      <a:endParaRPr lang="en-GB" sz="16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b="0" dirty="0" smtClean="0">
                          <a:solidFill>
                            <a:schemeClr val="tx1"/>
                          </a:solidFill>
                          <a:latin typeface="Arial" panose="020B0604020202020204" pitchFamily="34" charset="0"/>
                          <a:cs typeface="Arial" panose="020B0604020202020204" pitchFamily="34" charset="0"/>
                        </a:rPr>
                        <a:t>$55 000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8424">
                <a:tc>
                  <a:txBody>
                    <a:bodyPr/>
                    <a:lstStyle/>
                    <a:p>
                      <a:r>
                        <a:rPr lang="en-US" sz="1600" b="0" dirty="0" smtClean="0">
                          <a:latin typeface="Arial" panose="020B0604020202020204" pitchFamily="34" charset="0"/>
                          <a:cs typeface="Arial" panose="020B0604020202020204" pitchFamily="34" charset="0"/>
                        </a:rPr>
                        <a:t>Opening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$10 000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Purchases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313">
                <a:tc>
                  <a:txBody>
                    <a:bodyPr/>
                    <a:lstStyle/>
                    <a:p>
                      <a:r>
                        <a:rPr lang="en-US" sz="1600" b="1" dirty="0" smtClean="0">
                          <a:latin typeface="Arial" panose="020B0604020202020204" pitchFamily="34" charset="0"/>
                          <a:cs typeface="Arial" panose="020B0604020202020204" pitchFamily="34" charset="0"/>
                        </a:rPr>
                        <a:t>Total Inventory Available</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$35 000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0" dirty="0" smtClean="0">
                          <a:latin typeface="Arial" panose="020B0604020202020204" pitchFamily="34" charset="0"/>
                          <a:cs typeface="Arial" panose="020B0604020202020204" pitchFamily="34" charset="0"/>
                        </a:rPr>
                        <a:t>Les Closing Inventories</a:t>
                      </a:r>
                      <a:endParaRPr lang="en-GB" sz="1600" b="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$12 000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Cost of</a:t>
                      </a:r>
                      <a:r>
                        <a:rPr lang="en-US" sz="1600" b="1" baseline="0" dirty="0" smtClean="0">
                          <a:latin typeface="Arial" panose="020B0604020202020204" pitchFamily="34" charset="0"/>
                          <a:cs typeface="Arial" panose="020B0604020202020204" pitchFamily="34" charset="0"/>
                        </a:rPr>
                        <a:t> Goods Sold</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$23 000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28220">
                <a:tc>
                  <a:txBody>
                    <a:bodyPr/>
                    <a:lstStyle/>
                    <a:p>
                      <a:r>
                        <a:rPr lang="en-US" sz="1600" b="1" dirty="0" smtClean="0">
                          <a:latin typeface="Arial" panose="020B0604020202020204" pitchFamily="34" charset="0"/>
                          <a:cs typeface="Arial" panose="020B0604020202020204" pitchFamily="34" charset="0"/>
                        </a:rPr>
                        <a:t>Gross Profit</a:t>
                      </a:r>
                      <a:endParaRPr lang="en-GB" sz="16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latin typeface="Arial" panose="020B0604020202020204" pitchFamily="34" charset="0"/>
                          <a:cs typeface="Arial" panose="020B0604020202020204" pitchFamily="34" charset="0"/>
                        </a:rPr>
                        <a:t>$32 000</a:t>
                      </a:r>
                      <a:endParaRPr lang="en-GB"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itle 1"/>
          <p:cNvSpPr>
            <a:spLocks noGrp="1"/>
          </p:cNvSpPr>
          <p:nvPr>
            <p:ph type="title"/>
          </p:nvPr>
        </p:nvSpPr>
        <p:spPr>
          <a:xfrm>
            <a:off x="107504" y="44624"/>
            <a:ext cx="8856984" cy="625434"/>
          </a:xfrm>
        </p:spPr>
        <p:txBody>
          <a:bodyPr>
            <a:noAutofit/>
          </a:bodyPr>
          <a:lstStyle/>
          <a:p>
            <a:r>
              <a:rPr lang="en-GB" sz="2800" dirty="0" smtClean="0"/>
              <a:t>P8.3 </a:t>
            </a:r>
            <a:r>
              <a:rPr lang="en-GB" sz="2800" dirty="0" smtClean="0"/>
              <a:t>– Understanding Income </a:t>
            </a:r>
            <a:r>
              <a:rPr lang="en-GB" sz="2800" dirty="0" smtClean="0"/>
              <a:t>Statements – Case Study 2</a:t>
            </a:r>
            <a:endParaRPr lang="en-GB" sz="2800" b="1" dirty="0" smtClean="0"/>
          </a:p>
        </p:txBody>
      </p:sp>
    </p:spTree>
    <p:extLst>
      <p:ext uri="{BB962C8B-B14F-4D97-AF65-F5344CB8AC3E}">
        <p14:creationId xmlns:p14="http://schemas.microsoft.com/office/powerpoint/2010/main" val="225635653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424936"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b="1" dirty="0" smtClean="0">
                <a:solidFill>
                  <a:srgbClr val="FF0000"/>
                </a:solidFill>
              </a:rPr>
              <a:t>Net profit</a:t>
            </a:r>
            <a:r>
              <a:rPr lang="en-US" sz="1500" dirty="0" smtClean="0"/>
              <a:t> is calculated by deducting all expenses and overheads of the business from gross profit. Unlike gross profit, net profit will also include any non-trading income, such as the rent from an apartment above a shop.</a:t>
            </a:r>
          </a:p>
          <a:p>
            <a:pPr>
              <a:buClr>
                <a:srgbClr val="00B050"/>
              </a:buClr>
            </a:pPr>
            <a:r>
              <a:rPr lang="en-US" sz="1500" b="1" dirty="0" smtClean="0">
                <a:solidFill>
                  <a:schemeClr val="tx2"/>
                </a:solidFill>
              </a:rPr>
              <a:t>Case Study Example</a:t>
            </a:r>
          </a:p>
          <a:p>
            <a:pPr marL="342900" indent="-342900">
              <a:buClr>
                <a:srgbClr val="00B050"/>
              </a:buClr>
              <a:buFont typeface="Wingdings 3" panose="05040102010807070707" pitchFamily="18" charset="2"/>
              <a:buChar char=""/>
            </a:pPr>
            <a:r>
              <a:rPr lang="en-US" sz="1500" i="1" dirty="0" smtClean="0">
                <a:solidFill>
                  <a:schemeClr val="tx2"/>
                </a:solidFill>
              </a:rPr>
              <a:t>Maadi</a:t>
            </a:r>
            <a:r>
              <a:rPr lang="en-US" sz="1500" i="1" dirty="0" smtClean="0">
                <a:solidFill>
                  <a:schemeClr val="tx2"/>
                </a:solidFill>
              </a:rPr>
              <a:t> Garden Centre Ltd. Income statement for year ending 31/03/2015</a:t>
            </a: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endParaRPr lang="en-US" sz="1500" i="1" dirty="0" smtClean="0"/>
          </a:p>
          <a:p>
            <a:pPr>
              <a:buClr>
                <a:srgbClr val="00B050"/>
              </a:buClr>
            </a:pPr>
            <a:endParaRPr lang="en-US" sz="1500" i="1" dirty="0"/>
          </a:p>
          <a:p>
            <a:pPr>
              <a:buClr>
                <a:srgbClr val="00B050"/>
              </a:buClr>
            </a:pPr>
            <a:r>
              <a:rPr lang="en-US" sz="1500" b="1" dirty="0" smtClean="0"/>
              <a:t>Depreciation</a:t>
            </a:r>
          </a:p>
          <a:p>
            <a:pPr marL="285750" indent="-285750">
              <a:buClr>
                <a:srgbClr val="00B050"/>
              </a:buClr>
              <a:buFont typeface="Wingdings 3" panose="05040102010807070707" pitchFamily="18" charset="2"/>
              <a:buChar char=""/>
            </a:pPr>
            <a:r>
              <a:rPr lang="en-US" sz="1500" dirty="0" smtClean="0"/>
              <a:t>This is the fall in the value of a fixed asset over a period of time. This is included as an annual expense of the business, e.g. a new van bought by a building firm will fall in value with age and use. Each year, this fall in value or depreciation is recorded as an expense on the income statement.</a:t>
            </a:r>
          </a:p>
        </p:txBody>
      </p:sp>
      <p:graphicFrame>
        <p:nvGraphicFramePr>
          <p:cNvPr id="9" name="Table 8"/>
          <p:cNvGraphicFramePr>
            <a:graphicFrameLocks noGrp="1"/>
          </p:cNvGraphicFramePr>
          <p:nvPr>
            <p:extLst/>
          </p:nvPr>
        </p:nvGraphicFramePr>
        <p:xfrm>
          <a:off x="323528" y="2420888"/>
          <a:ext cx="8424936" cy="3048000"/>
        </p:xfrm>
        <a:graphic>
          <a:graphicData uri="http://schemas.openxmlformats.org/drawingml/2006/table">
            <a:tbl>
              <a:tblPr firstRow="1" bandRow="1">
                <a:tableStyleId>{5C22544A-7EE6-4342-B048-85BDC9FD1C3A}</a:tableStyleId>
              </a:tblPr>
              <a:tblGrid>
                <a:gridCol w="4824536"/>
                <a:gridCol w="3600400"/>
              </a:tblGrid>
              <a:tr h="738802">
                <a:tc>
                  <a:txBody>
                    <a:bodyPr/>
                    <a:lstStyle/>
                    <a:p>
                      <a:r>
                        <a:rPr lang="en-US" sz="1600" b="0" dirty="0" smtClean="0">
                          <a:solidFill>
                            <a:schemeClr val="tx1"/>
                          </a:solidFill>
                          <a:latin typeface="Arial" panose="020B0604020202020204" pitchFamily="34" charset="0"/>
                          <a:cs typeface="Arial" panose="020B0604020202020204" pitchFamily="34" charset="0"/>
                        </a:rPr>
                        <a:t>Gross</a:t>
                      </a:r>
                      <a:r>
                        <a:rPr lang="en-US" sz="1600" b="0" baseline="0" dirty="0" smtClean="0">
                          <a:solidFill>
                            <a:schemeClr val="tx1"/>
                          </a:solidFill>
                          <a:latin typeface="Arial" panose="020B0604020202020204" pitchFamily="34" charset="0"/>
                          <a:cs typeface="Arial" panose="020B0604020202020204" pitchFamily="34" charset="0"/>
                        </a:rPr>
                        <a:t> Profit</a:t>
                      </a:r>
                    </a:p>
                    <a:p>
                      <a:r>
                        <a:rPr lang="en-US" sz="1600" b="0" baseline="0" dirty="0" smtClean="0">
                          <a:solidFill>
                            <a:schemeClr val="tx1"/>
                          </a:solidFill>
                          <a:latin typeface="Arial" panose="020B0604020202020204" pitchFamily="34" charset="0"/>
                          <a:cs typeface="Arial" panose="020B0604020202020204" pitchFamily="34" charset="0"/>
                        </a:rPr>
                        <a:t>Non Trading Income</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600" b="0" dirty="0" smtClean="0">
                          <a:solidFill>
                            <a:schemeClr val="tx1"/>
                          </a:solidFill>
                          <a:latin typeface="Arial" panose="020B0604020202020204" pitchFamily="34" charset="0"/>
                          <a:cs typeface="Arial" panose="020B0604020202020204" pitchFamily="34" charset="0"/>
                        </a:rPr>
                        <a:t>$32 000</a:t>
                      </a:r>
                    </a:p>
                    <a:p>
                      <a:r>
                        <a:rPr lang="en-US" sz="1600" b="0" u="sng" dirty="0" smtClean="0">
                          <a:solidFill>
                            <a:schemeClr val="tx1"/>
                          </a:solidFill>
                          <a:latin typeface="Arial" panose="020B0604020202020204" pitchFamily="34" charset="0"/>
                          <a:cs typeface="Arial" panose="020B0604020202020204" pitchFamily="34" charset="0"/>
                        </a:rPr>
                        <a:t>$5 000</a:t>
                      </a:r>
                    </a:p>
                    <a:p>
                      <a:r>
                        <a:rPr lang="en-US" sz="1600" b="0" dirty="0" smtClean="0">
                          <a:solidFill>
                            <a:schemeClr val="tx1"/>
                          </a:solidFill>
                          <a:latin typeface="Arial" panose="020B0604020202020204" pitchFamily="34" charset="0"/>
                          <a:cs typeface="Arial" panose="020B0604020202020204" pitchFamily="34" charset="0"/>
                        </a:rPr>
                        <a:t>$37 000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1600" b="0" dirty="0" smtClean="0">
                          <a:solidFill>
                            <a:schemeClr val="tx1"/>
                          </a:solidFill>
                          <a:latin typeface="Arial" panose="020B0604020202020204" pitchFamily="34" charset="0"/>
                          <a:cs typeface="Arial" panose="020B0604020202020204" pitchFamily="34" charset="0"/>
                        </a:rPr>
                        <a:t>Less Expenses:</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95515">
                <a:tc>
                  <a:txBody>
                    <a:bodyPr/>
                    <a:lstStyle/>
                    <a:p>
                      <a:r>
                        <a:rPr lang="en-US" sz="1600" b="0" dirty="0" smtClean="0">
                          <a:solidFill>
                            <a:schemeClr val="tx1"/>
                          </a:solidFill>
                          <a:latin typeface="Arial" panose="020B0604020202020204" pitchFamily="34" charset="0"/>
                          <a:cs typeface="Arial" panose="020B0604020202020204" pitchFamily="34" charset="0"/>
                        </a:rPr>
                        <a:t>Wages and</a:t>
                      </a:r>
                      <a:r>
                        <a:rPr lang="en-US" sz="1600" b="0" baseline="0" dirty="0" smtClean="0">
                          <a:solidFill>
                            <a:schemeClr val="tx1"/>
                          </a:solidFill>
                          <a:latin typeface="Arial" panose="020B0604020202020204" pitchFamily="34" charset="0"/>
                          <a:cs typeface="Arial" panose="020B0604020202020204" pitchFamily="34" charset="0"/>
                        </a:rPr>
                        <a:t> </a:t>
                      </a:r>
                      <a:r>
                        <a:rPr lang="en-US" sz="1600" b="0" dirty="0" smtClean="0">
                          <a:solidFill>
                            <a:schemeClr val="tx1"/>
                          </a:solidFill>
                          <a:latin typeface="Arial" panose="020B0604020202020204" pitchFamily="34" charset="0"/>
                          <a:cs typeface="Arial" panose="020B0604020202020204" pitchFamily="34" charset="0"/>
                        </a:rPr>
                        <a:t>Salaries</a:t>
                      </a:r>
                    </a:p>
                    <a:p>
                      <a:r>
                        <a:rPr lang="en-US" sz="1600" b="0" dirty="0" smtClean="0">
                          <a:solidFill>
                            <a:schemeClr val="tx1"/>
                          </a:solidFill>
                          <a:latin typeface="Arial" panose="020B0604020202020204" pitchFamily="34" charset="0"/>
                          <a:cs typeface="Arial" panose="020B0604020202020204" pitchFamily="34" charset="0"/>
                        </a:rPr>
                        <a:t>Electricity</a:t>
                      </a:r>
                    </a:p>
                    <a:p>
                      <a:r>
                        <a:rPr lang="en-US" sz="1600" b="0" dirty="0" smtClean="0">
                          <a:solidFill>
                            <a:schemeClr val="tx1"/>
                          </a:solidFill>
                          <a:latin typeface="Arial" panose="020B0604020202020204" pitchFamily="34" charset="0"/>
                          <a:cs typeface="Arial" panose="020B0604020202020204" pitchFamily="34" charset="0"/>
                        </a:rPr>
                        <a:t>Rent</a:t>
                      </a:r>
                    </a:p>
                    <a:p>
                      <a:r>
                        <a:rPr lang="en-US" sz="1600" b="0" dirty="0" smtClean="0">
                          <a:solidFill>
                            <a:schemeClr val="tx1"/>
                          </a:solidFill>
                          <a:latin typeface="Arial" panose="020B0604020202020204" pitchFamily="34" charset="0"/>
                          <a:cs typeface="Arial" panose="020B0604020202020204" pitchFamily="34" charset="0"/>
                        </a:rPr>
                        <a:t>Depreciation</a:t>
                      </a:r>
                    </a:p>
                    <a:p>
                      <a:r>
                        <a:rPr lang="en-US" sz="1600" b="0" dirty="0" smtClean="0">
                          <a:solidFill>
                            <a:schemeClr val="tx1"/>
                          </a:solidFill>
                          <a:latin typeface="Arial" panose="020B0604020202020204" pitchFamily="34" charset="0"/>
                          <a:cs typeface="Arial" panose="020B0604020202020204" pitchFamily="34" charset="0"/>
                        </a:rPr>
                        <a:t>Selling</a:t>
                      </a:r>
                      <a:r>
                        <a:rPr lang="en-US" sz="1600" b="0" baseline="0" dirty="0" smtClean="0">
                          <a:solidFill>
                            <a:schemeClr val="tx1"/>
                          </a:solidFill>
                          <a:latin typeface="Arial" panose="020B0604020202020204" pitchFamily="34" charset="0"/>
                          <a:cs typeface="Arial" panose="020B0604020202020204" pitchFamily="34" charset="0"/>
                        </a:rPr>
                        <a:t> and Advertising Expenses</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solidFill>
                            <a:schemeClr val="tx1"/>
                          </a:solidFill>
                          <a:latin typeface="Arial" panose="020B0604020202020204" pitchFamily="34" charset="0"/>
                          <a:cs typeface="Arial" panose="020B0604020202020204" pitchFamily="34" charset="0"/>
                        </a:rPr>
                        <a:t>$12 000</a:t>
                      </a:r>
                    </a:p>
                    <a:p>
                      <a:r>
                        <a:rPr lang="en-US" sz="1600" b="0" dirty="0" smtClean="0">
                          <a:solidFill>
                            <a:schemeClr val="tx1"/>
                          </a:solidFill>
                          <a:latin typeface="Arial" panose="020B0604020202020204" pitchFamily="34" charset="0"/>
                          <a:cs typeface="Arial" panose="020B0604020202020204" pitchFamily="34" charset="0"/>
                        </a:rPr>
                        <a:t>$6 000</a:t>
                      </a:r>
                    </a:p>
                    <a:p>
                      <a:r>
                        <a:rPr lang="en-US" sz="1600" b="0" dirty="0" smtClean="0">
                          <a:solidFill>
                            <a:schemeClr val="tx1"/>
                          </a:solidFill>
                          <a:latin typeface="Arial" panose="020B0604020202020204" pitchFamily="34" charset="0"/>
                          <a:cs typeface="Arial" panose="020B0604020202020204" pitchFamily="34" charset="0"/>
                        </a:rPr>
                        <a:t>$3 000</a:t>
                      </a:r>
                    </a:p>
                    <a:p>
                      <a:r>
                        <a:rPr lang="en-US" sz="1600" b="0" dirty="0" smtClean="0">
                          <a:solidFill>
                            <a:schemeClr val="tx1"/>
                          </a:solidFill>
                          <a:latin typeface="Arial" panose="020B0604020202020204" pitchFamily="34" charset="0"/>
                          <a:cs typeface="Arial" panose="020B0604020202020204" pitchFamily="34" charset="0"/>
                        </a:rPr>
                        <a:t>$5 000</a:t>
                      </a:r>
                    </a:p>
                    <a:p>
                      <a:r>
                        <a:rPr lang="en-US" sz="1600" b="0" u="sng" dirty="0" smtClean="0">
                          <a:solidFill>
                            <a:schemeClr val="tx1"/>
                          </a:solidFill>
                          <a:latin typeface="Arial" panose="020B0604020202020204" pitchFamily="34" charset="0"/>
                          <a:cs typeface="Arial" panose="020B0604020202020204" pitchFamily="34" charset="0"/>
                        </a:rPr>
                        <a:t>$5 000</a:t>
                      </a:r>
                    </a:p>
                    <a:p>
                      <a:r>
                        <a:rPr lang="en-US" sz="1600" b="0" dirty="0" smtClean="0">
                          <a:solidFill>
                            <a:schemeClr val="tx1"/>
                          </a:solidFill>
                          <a:latin typeface="Arial" panose="020B0604020202020204" pitchFamily="34" charset="0"/>
                          <a:cs typeface="Arial" panose="020B0604020202020204" pitchFamily="34" charset="0"/>
                        </a:rPr>
                        <a:t>$31 000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600" b="0" dirty="0" smtClean="0">
                          <a:solidFill>
                            <a:schemeClr val="tx1"/>
                          </a:solidFill>
                          <a:latin typeface="Arial" panose="020B0604020202020204" pitchFamily="34" charset="0"/>
                          <a:cs typeface="Arial" panose="020B0604020202020204" pitchFamily="34" charset="0"/>
                        </a:rPr>
                        <a:t>Net Profit</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dirty="0" smtClean="0">
                          <a:solidFill>
                            <a:schemeClr val="tx1"/>
                          </a:solidFill>
                          <a:latin typeface="Arial" panose="020B0604020202020204" pitchFamily="34" charset="0"/>
                          <a:cs typeface="Arial" panose="020B0604020202020204" pitchFamily="34" charset="0"/>
                        </a:rPr>
                        <a:t>$6 000</a:t>
                      </a:r>
                      <a:endParaRPr lang="en-GB" sz="16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itle 1"/>
          <p:cNvSpPr>
            <a:spLocks noGrp="1"/>
          </p:cNvSpPr>
          <p:nvPr>
            <p:ph type="title"/>
          </p:nvPr>
        </p:nvSpPr>
        <p:spPr/>
        <p:txBody>
          <a:bodyPr>
            <a:noAutofit/>
          </a:bodyPr>
          <a:lstStyle/>
          <a:p>
            <a:r>
              <a:rPr lang="en-GB" sz="2800" dirty="0" smtClean="0"/>
              <a:t>P8.3 </a:t>
            </a:r>
            <a:r>
              <a:rPr lang="en-GB" sz="2800" dirty="0" smtClean="0"/>
              <a:t>– Understanding Income </a:t>
            </a:r>
            <a:r>
              <a:rPr lang="en-GB" sz="2800" dirty="0" smtClean="0"/>
              <a:t>Statements – Case Study 3</a:t>
            </a:r>
            <a:endParaRPr lang="en-GB" sz="2800" b="1" dirty="0" smtClean="0"/>
          </a:p>
        </p:txBody>
      </p:sp>
    </p:spTree>
    <p:extLst>
      <p:ext uri="{BB962C8B-B14F-4D97-AF65-F5344CB8AC3E}">
        <p14:creationId xmlns:p14="http://schemas.microsoft.com/office/powerpoint/2010/main" val="91327168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424936" cy="263149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b="1" dirty="0" smtClean="0">
                <a:solidFill>
                  <a:srgbClr val="FF0000"/>
                </a:solidFill>
              </a:rPr>
              <a:t>Retained profit</a:t>
            </a:r>
            <a:r>
              <a:rPr lang="en-US" sz="1500" dirty="0" smtClean="0"/>
              <a:t> is the profit left, or reinvested back into the business, after all payments have been deducted.</a:t>
            </a:r>
          </a:p>
          <a:p>
            <a:pPr marL="285750" indent="-285750">
              <a:buClr>
                <a:srgbClr val="00B050"/>
              </a:buClr>
              <a:buFont typeface="Wingdings 3" panose="05040102010807070707" pitchFamily="18" charset="2"/>
              <a:buChar char=""/>
            </a:pPr>
            <a:r>
              <a:rPr lang="en-US" sz="1500" dirty="0" smtClean="0"/>
              <a:t>The income statement for limited companies will also contain:</a:t>
            </a:r>
          </a:p>
          <a:p>
            <a:pPr marL="574675" indent="-285750">
              <a:buClr>
                <a:srgbClr val="00B050"/>
              </a:buClr>
              <a:buFont typeface="Arial" panose="020B0604020202020204" pitchFamily="34" charset="0"/>
              <a:buChar char="•"/>
            </a:pPr>
            <a:r>
              <a:rPr lang="en-US" sz="1500" dirty="0" smtClean="0"/>
              <a:t>Corporation tax paid on the company’s net profits</a:t>
            </a:r>
          </a:p>
          <a:p>
            <a:pPr marL="574675" indent="-285750">
              <a:buClr>
                <a:srgbClr val="00B050"/>
              </a:buClr>
              <a:buFont typeface="Arial" panose="020B0604020202020204" pitchFamily="34" charset="0"/>
              <a:buChar char="•"/>
            </a:pPr>
            <a:r>
              <a:rPr lang="en-US" sz="1500" dirty="0" smtClean="0"/>
              <a:t>The dividends paid out to shareholders (in some years, dividends might be zero)</a:t>
            </a:r>
          </a:p>
          <a:p>
            <a:pPr marL="574675" indent="-285750">
              <a:buClr>
                <a:srgbClr val="00B050"/>
              </a:buClr>
              <a:buFont typeface="Arial" panose="020B0604020202020204" pitchFamily="34" charset="0"/>
              <a:buChar char="•"/>
            </a:pPr>
            <a:r>
              <a:rPr lang="en-US" sz="1500" dirty="0" smtClean="0"/>
              <a:t>The retained profits left after these two deductions</a:t>
            </a:r>
          </a:p>
          <a:p>
            <a:pPr marL="574675" indent="-285750">
              <a:buClr>
                <a:srgbClr val="00B050"/>
              </a:buClr>
              <a:buFont typeface="Arial" panose="020B0604020202020204" pitchFamily="34" charset="0"/>
              <a:buChar char="•"/>
            </a:pPr>
            <a:r>
              <a:rPr lang="en-US" sz="1500" dirty="0" smtClean="0"/>
              <a:t>Results from the previous year to allow for easy comparisons</a:t>
            </a:r>
          </a:p>
          <a:p>
            <a:pPr>
              <a:buClr>
                <a:srgbClr val="00B050"/>
              </a:buClr>
            </a:pPr>
            <a:r>
              <a:rPr lang="en-US" sz="1500" b="1" dirty="0" smtClean="0">
                <a:solidFill>
                  <a:schemeClr val="tx2"/>
                </a:solidFill>
              </a:rPr>
              <a:t>Case Study Example</a:t>
            </a:r>
          </a:p>
          <a:p>
            <a:pPr marL="285750" indent="-285750">
              <a:buClr>
                <a:srgbClr val="00B050"/>
              </a:buClr>
              <a:buFont typeface="Wingdings 3" panose="05040102010807070707" pitchFamily="18" charset="2"/>
              <a:buChar char=""/>
            </a:pPr>
            <a:r>
              <a:rPr lang="en-US" sz="1500" dirty="0" smtClean="0">
                <a:solidFill>
                  <a:schemeClr val="tx2"/>
                </a:solidFill>
              </a:rPr>
              <a:t>This is a typical income statement for a public limited company (plc). It is in a simplified form to benefit understanding.</a:t>
            </a:r>
          </a:p>
          <a:p>
            <a:pPr marL="285750" indent="-285750">
              <a:buClr>
                <a:srgbClr val="00B050"/>
              </a:buClr>
              <a:buFont typeface="Wingdings 3" panose="05040102010807070707" pitchFamily="18" charset="2"/>
              <a:buChar char=""/>
            </a:pPr>
            <a:r>
              <a:rPr lang="en-US" sz="1500" i="1" dirty="0" smtClean="0">
                <a:solidFill>
                  <a:schemeClr val="tx2"/>
                </a:solidFill>
              </a:rPr>
              <a:t>Income statement for </a:t>
            </a:r>
            <a:r>
              <a:rPr lang="en-US" sz="1500" b="1" i="1" dirty="0" smtClean="0">
                <a:solidFill>
                  <a:schemeClr val="tx2"/>
                </a:solidFill>
              </a:rPr>
              <a:t>Misr Engineering PLC </a:t>
            </a:r>
            <a:r>
              <a:rPr lang="en-US" sz="1500" i="1" dirty="0" smtClean="0">
                <a:solidFill>
                  <a:schemeClr val="tx2"/>
                </a:solidFill>
              </a:rPr>
              <a:t>for the year ending 31/03/2015</a:t>
            </a:r>
          </a:p>
        </p:txBody>
      </p:sp>
      <p:graphicFrame>
        <p:nvGraphicFramePr>
          <p:cNvPr id="9" name="Table 8"/>
          <p:cNvGraphicFramePr>
            <a:graphicFrameLocks noGrp="1"/>
          </p:cNvGraphicFramePr>
          <p:nvPr>
            <p:extLst/>
          </p:nvPr>
        </p:nvGraphicFramePr>
        <p:xfrm>
          <a:off x="323528" y="3732232"/>
          <a:ext cx="8424936" cy="2865120"/>
        </p:xfrm>
        <a:graphic>
          <a:graphicData uri="http://schemas.openxmlformats.org/drawingml/2006/table">
            <a:tbl>
              <a:tblPr firstRow="1" bandRow="1">
                <a:tableStyleId>{5C22544A-7EE6-4342-B048-85BDC9FD1C3A}</a:tableStyleId>
              </a:tblPr>
              <a:tblGrid>
                <a:gridCol w="4464496"/>
                <a:gridCol w="2160240"/>
                <a:gridCol w="1800200"/>
              </a:tblGrid>
              <a:tr h="239688">
                <a:tc>
                  <a:txBody>
                    <a:bodyPr/>
                    <a:lstStyle/>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2015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2014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Sales Revenue</a:t>
                      </a:r>
                    </a:p>
                    <a:p>
                      <a:r>
                        <a:rPr lang="en-US" sz="1400" b="0" dirty="0" smtClean="0">
                          <a:solidFill>
                            <a:schemeClr val="tx1"/>
                          </a:solidFill>
                          <a:latin typeface="Arial" panose="020B0604020202020204" pitchFamily="34" charset="0"/>
                          <a:cs typeface="Arial" panose="020B0604020202020204" pitchFamily="34" charset="0"/>
                        </a:rPr>
                        <a:t>Cost of Sales</a:t>
                      </a:r>
                    </a:p>
                    <a:p>
                      <a:r>
                        <a:rPr lang="en-US" sz="1400" b="1" dirty="0" smtClean="0">
                          <a:solidFill>
                            <a:schemeClr val="tx1"/>
                          </a:solidFill>
                          <a:latin typeface="Arial" panose="020B0604020202020204" pitchFamily="34" charset="0"/>
                          <a:cs typeface="Arial" panose="020B0604020202020204" pitchFamily="34" charset="0"/>
                        </a:rPr>
                        <a:t>Gross profit</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1250</a:t>
                      </a:r>
                      <a:endParaRPr lang="en-GB" sz="1400" b="0" u="sng" dirty="0" smtClean="0">
                        <a:solidFill>
                          <a:schemeClr val="tx1"/>
                        </a:solidFill>
                        <a:latin typeface="Arial" panose="020B0604020202020204" pitchFamily="34" charset="0"/>
                        <a:cs typeface="Arial" panose="020B0604020202020204" pitchFamily="34" charset="0"/>
                      </a:endParaRPr>
                    </a:p>
                    <a:p>
                      <a:pPr algn="ctr"/>
                      <a:r>
                        <a:rPr lang="en-US" sz="1400" b="0" u="sng" dirty="0" smtClean="0">
                          <a:solidFill>
                            <a:schemeClr val="tx1"/>
                          </a:solidFill>
                          <a:latin typeface="Arial" panose="020B0604020202020204" pitchFamily="34" charset="0"/>
                          <a:cs typeface="Arial" panose="020B0604020202020204" pitchFamily="34" charset="0"/>
                        </a:rPr>
                        <a:t>900</a:t>
                      </a:r>
                      <a:endParaRPr lang="en-US" sz="1400" b="0" u="none" dirty="0" smtClean="0">
                        <a:solidFill>
                          <a:schemeClr val="tx1"/>
                        </a:solidFill>
                        <a:latin typeface="Arial" panose="020B0604020202020204" pitchFamily="34" charset="0"/>
                        <a:cs typeface="Arial" panose="020B0604020202020204" pitchFamily="34" charset="0"/>
                      </a:endParaRPr>
                    </a:p>
                    <a:p>
                      <a:pPr algn="ctr"/>
                      <a:r>
                        <a:rPr lang="en-US" sz="1400" b="0" u="none" dirty="0" smtClean="0">
                          <a:solidFill>
                            <a:schemeClr val="tx1"/>
                          </a:solidFill>
                          <a:latin typeface="Arial" panose="020B0604020202020204" pitchFamily="34" charset="0"/>
                          <a:cs typeface="Arial" panose="020B0604020202020204" pitchFamily="34" charset="0"/>
                        </a:rPr>
                        <a:t>350</a:t>
                      </a:r>
                      <a:endParaRPr lang="en-US" sz="1400" b="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1300</a:t>
                      </a:r>
                    </a:p>
                    <a:p>
                      <a:pPr algn="ctr"/>
                      <a:r>
                        <a:rPr lang="en-US" sz="1400" b="0" u="sng" dirty="0" smtClean="0">
                          <a:solidFill>
                            <a:schemeClr val="tx1"/>
                          </a:solidFill>
                          <a:latin typeface="Arial" panose="020B0604020202020204" pitchFamily="34" charset="0"/>
                          <a:cs typeface="Arial" panose="020B0604020202020204" pitchFamily="34" charset="0"/>
                        </a:rPr>
                        <a:t>900</a:t>
                      </a:r>
                      <a:endParaRPr lang="en-US" sz="1400" b="0" u="none" dirty="0" smtClean="0">
                        <a:solidFill>
                          <a:schemeClr val="tx1"/>
                        </a:solidFill>
                        <a:latin typeface="Arial" panose="020B0604020202020204" pitchFamily="34" charset="0"/>
                        <a:cs typeface="Arial" panose="020B0604020202020204" pitchFamily="34" charset="0"/>
                      </a:endParaRPr>
                    </a:p>
                    <a:p>
                      <a:pPr algn="ctr"/>
                      <a:r>
                        <a:rPr lang="en-US" sz="1400" b="0" u="none" dirty="0" smtClean="0">
                          <a:solidFill>
                            <a:schemeClr val="tx1"/>
                          </a:solidFill>
                          <a:latin typeface="Arial" panose="020B0604020202020204" pitchFamily="34" charset="0"/>
                          <a:cs typeface="Arial" panose="020B0604020202020204" pitchFamily="34" charset="0"/>
                        </a:rPr>
                        <a:t>400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400" b="0" dirty="0" smtClean="0">
                          <a:solidFill>
                            <a:schemeClr val="tx1"/>
                          </a:solidFill>
                          <a:latin typeface="Arial" panose="020B0604020202020204" pitchFamily="34" charset="0"/>
                          <a:cs typeface="Arial" panose="020B0604020202020204" pitchFamily="34" charset="0"/>
                        </a:rPr>
                        <a:t>Expenses including interest paid</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155</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160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Net profit</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195</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240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Corporation</a:t>
                      </a:r>
                      <a:r>
                        <a:rPr lang="en-US" sz="1400" b="0" baseline="0" dirty="0" smtClean="0">
                          <a:solidFill>
                            <a:schemeClr val="tx1"/>
                          </a:solidFill>
                          <a:latin typeface="Arial" panose="020B0604020202020204" pitchFamily="34" charset="0"/>
                          <a:cs typeface="Arial" panose="020B0604020202020204" pitchFamily="34" charset="0"/>
                        </a:rPr>
                        <a:t> Tax</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35</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40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Profit after Tax</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160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240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0" dirty="0" smtClean="0">
                          <a:solidFill>
                            <a:schemeClr val="tx1"/>
                          </a:solidFill>
                          <a:latin typeface="Arial" panose="020B0604020202020204" pitchFamily="34" charset="0"/>
                          <a:cs typeface="Arial" panose="020B0604020202020204" pitchFamily="34" charset="0"/>
                        </a:rPr>
                        <a:t>Dividends</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u="sng" dirty="0" smtClean="0">
                          <a:solidFill>
                            <a:schemeClr val="tx1"/>
                          </a:solidFill>
                          <a:latin typeface="Arial" panose="020B0604020202020204" pitchFamily="34" charset="0"/>
                          <a:cs typeface="Arial" panose="020B0604020202020204" pitchFamily="34" charset="0"/>
                        </a:rPr>
                        <a:t>120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130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1400" b="1" dirty="0" smtClean="0">
                          <a:solidFill>
                            <a:schemeClr val="tx1"/>
                          </a:solidFill>
                          <a:latin typeface="Arial" panose="020B0604020202020204" pitchFamily="34" charset="0"/>
                          <a:cs typeface="Arial" panose="020B0604020202020204" pitchFamily="34" charset="0"/>
                        </a:rPr>
                        <a:t>Retained</a:t>
                      </a:r>
                      <a:r>
                        <a:rPr lang="en-US" sz="1400" b="1" baseline="0" dirty="0" smtClean="0">
                          <a:solidFill>
                            <a:schemeClr val="tx1"/>
                          </a:solidFill>
                          <a:latin typeface="Arial" panose="020B0604020202020204" pitchFamily="34" charset="0"/>
                          <a:cs typeface="Arial" panose="020B0604020202020204" pitchFamily="34" charset="0"/>
                        </a:rPr>
                        <a:t> profit for the year</a:t>
                      </a:r>
                      <a:endParaRPr lang="en-GB" sz="1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40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0" dirty="0" smtClean="0">
                          <a:solidFill>
                            <a:schemeClr val="tx1"/>
                          </a:solidFill>
                          <a:latin typeface="Arial" panose="020B0604020202020204" pitchFamily="34" charset="0"/>
                          <a:cs typeface="Arial" panose="020B0604020202020204" pitchFamily="34" charset="0"/>
                        </a:rPr>
                        <a:t>70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itle 1"/>
          <p:cNvSpPr>
            <a:spLocks noGrp="1"/>
          </p:cNvSpPr>
          <p:nvPr>
            <p:ph type="title"/>
          </p:nvPr>
        </p:nvSpPr>
        <p:spPr>
          <a:xfrm>
            <a:off x="107504" y="44624"/>
            <a:ext cx="8856984" cy="625434"/>
          </a:xfrm>
        </p:spPr>
        <p:txBody>
          <a:bodyPr>
            <a:noAutofit/>
          </a:bodyPr>
          <a:lstStyle/>
          <a:p>
            <a:r>
              <a:rPr lang="en-GB" sz="2800" dirty="0" smtClean="0"/>
              <a:t>P8.3 </a:t>
            </a:r>
            <a:r>
              <a:rPr lang="en-GB" sz="2800" dirty="0" smtClean="0"/>
              <a:t>– Understanding Income </a:t>
            </a:r>
            <a:r>
              <a:rPr lang="en-GB" sz="2800" dirty="0" smtClean="0"/>
              <a:t>Statements – Retained Profit</a:t>
            </a:r>
            <a:endParaRPr lang="en-GB" sz="2800" b="1" dirty="0" smtClean="0"/>
          </a:p>
        </p:txBody>
      </p:sp>
    </p:spTree>
    <p:extLst>
      <p:ext uri="{BB962C8B-B14F-4D97-AF65-F5344CB8AC3E}">
        <p14:creationId xmlns:p14="http://schemas.microsoft.com/office/powerpoint/2010/main" val="3574003526"/>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hlinkClick r:id="rId3" action="ppaction://hlinkfile"/>
          </p:cNvPr>
          <p:cNvSpPr txBox="1"/>
          <p:nvPr/>
        </p:nvSpPr>
        <p:spPr>
          <a:xfrm>
            <a:off x="8532440" y="1628800"/>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
        <p:nvSpPr>
          <p:cNvPr id="4" name="Rectangle 3"/>
          <p:cNvSpPr/>
          <p:nvPr/>
        </p:nvSpPr>
        <p:spPr>
          <a:xfrm>
            <a:off x="323528" y="1124744"/>
            <a:ext cx="8424936" cy="4524315"/>
          </a:xfrm>
          <a:prstGeom prst="rect">
            <a:avLst/>
          </a:prstGeom>
        </p:spPr>
        <p:txBody>
          <a:bodyPr wrap="square">
            <a:spAutoFit/>
          </a:bodyPr>
          <a:lstStyle/>
          <a:p>
            <a:pPr>
              <a:buClr>
                <a:srgbClr val="00B050"/>
              </a:buClr>
            </a:pPr>
            <a:r>
              <a:rPr lang="en-US" b="1" dirty="0" smtClean="0">
                <a:solidFill>
                  <a:srgbClr val="FF0000"/>
                </a:solidFill>
              </a:rPr>
              <a:t>P8.3 </a:t>
            </a:r>
            <a:r>
              <a:rPr lang="en-US" b="1" dirty="0">
                <a:solidFill>
                  <a:srgbClr val="FF0000"/>
                </a:solidFill>
              </a:rPr>
              <a:t>– Task </a:t>
            </a:r>
            <a:r>
              <a:rPr lang="en-US" b="1" dirty="0" smtClean="0">
                <a:solidFill>
                  <a:srgbClr val="FF0000"/>
                </a:solidFill>
              </a:rPr>
              <a:t>06 - </a:t>
            </a:r>
            <a:r>
              <a:rPr lang="en-US" b="1" dirty="0" smtClean="0">
                <a:solidFill>
                  <a:srgbClr val="FF0000"/>
                </a:solidFill>
              </a:rPr>
              <a:t>Misr </a:t>
            </a:r>
            <a:r>
              <a:rPr lang="en-US" b="1" dirty="0" smtClean="0">
                <a:solidFill>
                  <a:srgbClr val="FF0000"/>
                </a:solidFill>
              </a:rPr>
              <a:t>Engineering PL’s retained profit</a:t>
            </a:r>
            <a:r>
              <a:rPr lang="en-US" dirty="0" smtClean="0">
                <a:solidFill>
                  <a:srgbClr val="FF0000"/>
                </a:solidFill>
              </a:rPr>
              <a:t> </a:t>
            </a:r>
          </a:p>
          <a:p>
            <a:pPr marL="342900" indent="-342900">
              <a:buClr>
                <a:srgbClr val="00B050"/>
              </a:buClr>
              <a:buFont typeface="+mj-lt"/>
              <a:buAutoNum type="alphaLcParenR"/>
            </a:pPr>
            <a:r>
              <a:rPr lang="en-US" dirty="0" smtClean="0">
                <a:solidFill>
                  <a:srgbClr val="FF0000"/>
                </a:solidFill>
              </a:rPr>
              <a:t>Using the same pattern as the typical income statement previously, calculate the retained profit of Misr plc for the year ending 31/03/2015 from the following data (which is not in the correct order)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endParaRPr lang="en-US" dirty="0" smtClean="0">
              <a:solidFill>
                <a:srgbClr val="FF0000"/>
              </a:solidFill>
            </a:endParaRPr>
          </a:p>
          <a:p>
            <a:pPr marL="342900" indent="-342900">
              <a:buClr>
                <a:srgbClr val="00B050"/>
              </a:buClr>
              <a:buFont typeface="+mj-lt"/>
              <a:buAutoNum type="alphaLcParenR"/>
            </a:pPr>
            <a:r>
              <a:rPr lang="en-US" dirty="0" smtClean="0">
                <a:solidFill>
                  <a:srgbClr val="FF0000"/>
                </a:solidFill>
              </a:rPr>
              <a:t>Explain why retained profit is important to Misr Plc’s future success.</a:t>
            </a:r>
            <a:endParaRPr lang="en-US" i="1" dirty="0" smtClean="0">
              <a:solidFill>
                <a:srgbClr val="FF0000"/>
              </a:solidFill>
            </a:endParaRPr>
          </a:p>
        </p:txBody>
      </p:sp>
      <p:graphicFrame>
        <p:nvGraphicFramePr>
          <p:cNvPr id="9" name="Table 8"/>
          <p:cNvGraphicFramePr>
            <a:graphicFrameLocks noGrp="1"/>
          </p:cNvGraphicFramePr>
          <p:nvPr>
            <p:extLst/>
          </p:nvPr>
        </p:nvGraphicFramePr>
        <p:xfrm>
          <a:off x="345414" y="2383512"/>
          <a:ext cx="8403050" cy="2773680"/>
        </p:xfrm>
        <a:graphic>
          <a:graphicData uri="http://schemas.openxmlformats.org/drawingml/2006/table">
            <a:tbl>
              <a:tblPr firstRow="1" bandRow="1">
                <a:tableStyleId>{5C22544A-7EE6-4342-B048-85BDC9FD1C3A}</a:tableStyleId>
              </a:tblPr>
              <a:tblGrid>
                <a:gridCol w="5988380"/>
                <a:gridCol w="2414670"/>
              </a:tblGrid>
              <a:tr h="239688">
                <a:tc>
                  <a:txBody>
                    <a:bodyPr/>
                    <a:lstStyle/>
                    <a:p>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2000" b="1" dirty="0" smtClean="0">
                          <a:solidFill>
                            <a:schemeClr val="tx1"/>
                          </a:solidFill>
                          <a:latin typeface="Arial" panose="020B0604020202020204" pitchFamily="34" charset="0"/>
                          <a:cs typeface="Arial" panose="020B0604020202020204" pitchFamily="34" charset="0"/>
                        </a:rPr>
                        <a:t>2015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280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2000" b="0" dirty="0" smtClean="0">
                          <a:solidFill>
                            <a:schemeClr val="tx1"/>
                          </a:solidFill>
                          <a:latin typeface="Arial" panose="020B0604020202020204" pitchFamily="34" charset="0"/>
                          <a:cs typeface="Arial" panose="020B0604020202020204" pitchFamily="34" charset="0"/>
                        </a:rPr>
                        <a:t>Operating Expenses</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30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latin typeface="Arial" panose="020B0604020202020204" pitchFamily="34" charset="0"/>
                          <a:cs typeface="Arial" panose="020B0604020202020204" pitchFamily="34" charset="0"/>
                        </a:rPr>
                        <a:t>Cost of Sales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100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Tax Paid</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40</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Dividends</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25</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93">
                <a:tc>
                  <a:txBody>
                    <a:bodyPr/>
                    <a:lstStyle/>
                    <a:p>
                      <a:r>
                        <a:rPr lang="en-US" sz="2000" b="0" dirty="0" smtClean="0">
                          <a:solidFill>
                            <a:schemeClr val="tx1"/>
                          </a:solidFill>
                          <a:latin typeface="Arial" panose="020B0604020202020204" pitchFamily="34" charset="0"/>
                          <a:cs typeface="Arial" panose="020B0604020202020204" pitchFamily="34" charset="0"/>
                        </a:rPr>
                        <a:t>Interest Paid</a:t>
                      </a:r>
                      <a:endParaRPr lang="en-GB" sz="20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u="none" dirty="0" smtClean="0">
                          <a:solidFill>
                            <a:schemeClr val="tx1"/>
                          </a:solidFill>
                          <a:latin typeface="Arial" panose="020B0604020202020204" pitchFamily="34" charset="0"/>
                          <a:cs typeface="Arial" panose="020B0604020202020204" pitchFamily="34" charset="0"/>
                        </a:rPr>
                        <a:t>15</a:t>
                      </a:r>
                      <a:endParaRPr lang="en-GB" sz="2000" b="0" u="none"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323528" y="5951021"/>
            <a:ext cx="8424936" cy="646331"/>
          </a:xfrm>
          <a:prstGeom prst="rect">
            <a:avLst/>
          </a:prstGeom>
          <a:solidFill>
            <a:schemeClr val="tx2">
              <a:lumMod val="60000"/>
              <a:lumOff val="40000"/>
            </a:schemeClr>
          </a:solidFill>
          <a:ln w="38100">
            <a:solidFill>
              <a:srgbClr val="FF0000"/>
            </a:solidFill>
          </a:ln>
        </p:spPr>
        <p:txBody>
          <a:bodyPr wrap="square" rtlCol="0">
            <a:spAutoFit/>
          </a:bodyPr>
          <a:lstStyle/>
          <a:p>
            <a:r>
              <a:rPr lang="en-US" b="1" dirty="0" smtClean="0"/>
              <a:t>Tips for success </a:t>
            </a:r>
            <a:r>
              <a:rPr lang="en-US" dirty="0" smtClean="0"/>
              <a:t>– You must remember the important differences between </a:t>
            </a:r>
            <a:r>
              <a:rPr lang="en-US" b="1" dirty="0" smtClean="0"/>
              <a:t>GROSS PROFIT, NET PROFIT </a:t>
            </a:r>
            <a:r>
              <a:rPr lang="en-US" dirty="0" smtClean="0"/>
              <a:t>and </a:t>
            </a:r>
            <a:r>
              <a:rPr lang="en-US" b="1" dirty="0" smtClean="0"/>
              <a:t>RETAINED PROFIT</a:t>
            </a:r>
            <a:r>
              <a:rPr lang="en-US" dirty="0" smtClean="0"/>
              <a:t>.</a:t>
            </a:r>
            <a:endParaRPr lang="en-GB" dirty="0"/>
          </a:p>
        </p:txBody>
      </p:sp>
      <p:sp>
        <p:nvSpPr>
          <p:cNvPr id="11" name="Title 1"/>
          <p:cNvSpPr>
            <a:spLocks noGrp="1"/>
          </p:cNvSpPr>
          <p:nvPr>
            <p:ph type="title"/>
          </p:nvPr>
        </p:nvSpPr>
        <p:spPr>
          <a:xfrm>
            <a:off x="107504" y="44624"/>
            <a:ext cx="8856984" cy="625434"/>
          </a:xfrm>
        </p:spPr>
        <p:txBody>
          <a:bodyPr>
            <a:noAutofit/>
          </a:bodyPr>
          <a:lstStyle/>
          <a:p>
            <a:r>
              <a:rPr lang="en-GB" sz="3200" dirty="0" smtClean="0"/>
              <a:t>P8.3 </a:t>
            </a:r>
            <a:r>
              <a:rPr lang="en-GB" sz="3200" dirty="0" smtClean="0"/>
              <a:t>– Understanding Income </a:t>
            </a:r>
            <a:r>
              <a:rPr lang="en-GB" sz="3200" dirty="0" smtClean="0"/>
              <a:t>Statements - Activity</a:t>
            </a:r>
            <a:endParaRPr lang="en-GB" sz="3200" b="1" dirty="0" smtClean="0"/>
          </a:p>
        </p:txBody>
      </p:sp>
    </p:spTree>
    <p:extLst>
      <p:ext uri="{BB962C8B-B14F-4D97-AF65-F5344CB8AC3E}">
        <p14:creationId xmlns:p14="http://schemas.microsoft.com/office/powerpoint/2010/main" val="1912897156"/>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64963" t="23876" r="10625" b="14280"/>
          <a:stretch/>
        </p:blipFill>
        <p:spPr>
          <a:xfrm>
            <a:off x="1278068" y="1556791"/>
            <a:ext cx="1446535" cy="4375467"/>
          </a:xfrm>
          <a:prstGeom prst="rect">
            <a:avLst/>
          </a:prstGeom>
        </p:spPr>
      </p:pic>
      <p:sp>
        <p:nvSpPr>
          <p:cNvPr id="3" name="TextBox 2"/>
          <p:cNvSpPr txBox="1"/>
          <p:nvPr/>
        </p:nvSpPr>
        <p:spPr>
          <a:xfrm>
            <a:off x="224948" y="6266928"/>
            <a:ext cx="3454792" cy="369332"/>
          </a:xfrm>
          <a:prstGeom prst="rect">
            <a:avLst/>
          </a:prstGeom>
          <a:noFill/>
        </p:spPr>
        <p:txBody>
          <a:bodyPr wrap="none" rtlCol="0">
            <a:spAutoFit/>
          </a:bodyPr>
          <a:lstStyle/>
          <a:p>
            <a:r>
              <a:rPr lang="en-US" dirty="0" smtClean="0"/>
              <a:t>How retained profit is calculated</a:t>
            </a:r>
            <a:endParaRPr lang="en-GB" dirty="0"/>
          </a:p>
        </p:txBody>
      </p:sp>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l="9746" t="51585" r="65054" b="14400"/>
          <a:stretch/>
        </p:blipFill>
        <p:spPr>
          <a:xfrm>
            <a:off x="6243290" y="3485020"/>
            <a:ext cx="1356864" cy="2376264"/>
          </a:xfrm>
          <a:prstGeom prst="rect">
            <a:avLst/>
          </a:prstGeom>
        </p:spPr>
      </p:pic>
      <p:pic>
        <p:nvPicPr>
          <p:cNvPr id="26" name="Picture 25"/>
          <p:cNvPicPr>
            <a:picLocks noChangeAspect="1"/>
          </p:cNvPicPr>
          <p:nvPr/>
        </p:nvPicPr>
        <p:blipFill rotWithShape="1">
          <a:blip r:embed="rId3">
            <a:extLst>
              <a:ext uri="{28A0092B-C50C-407E-A947-70E740481C1C}">
                <a14:useLocalDpi xmlns:a14="http://schemas.microsoft.com/office/drawing/2010/main" val="0"/>
              </a:ext>
            </a:extLst>
          </a:blip>
          <a:srcRect l="36429" t="37035" r="38371" b="13490"/>
          <a:stretch/>
        </p:blipFill>
        <p:spPr>
          <a:xfrm>
            <a:off x="3888644" y="2420888"/>
            <a:ext cx="1448893" cy="3456384"/>
          </a:xfrm>
          <a:prstGeom prst="rect">
            <a:avLst/>
          </a:prstGeom>
        </p:spPr>
      </p:pic>
      <p:grpSp>
        <p:nvGrpSpPr>
          <p:cNvPr id="29" name="Group 28"/>
          <p:cNvGrpSpPr/>
          <p:nvPr/>
        </p:nvGrpSpPr>
        <p:grpSpPr>
          <a:xfrm>
            <a:off x="1227732" y="1556791"/>
            <a:ext cx="122344" cy="4176465"/>
            <a:chOff x="886454" y="1772816"/>
            <a:chExt cx="157154" cy="3600400"/>
          </a:xfrm>
        </p:grpSpPr>
        <p:cxnSp>
          <p:nvCxnSpPr>
            <p:cNvPr id="24" name="Straight Connector 23"/>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179512" y="3460358"/>
            <a:ext cx="1107996" cy="646331"/>
          </a:xfrm>
          <a:prstGeom prst="rect">
            <a:avLst/>
          </a:prstGeom>
          <a:noFill/>
        </p:spPr>
        <p:txBody>
          <a:bodyPr wrap="none" rtlCol="0">
            <a:spAutoFit/>
          </a:bodyPr>
          <a:lstStyle/>
          <a:p>
            <a:pPr algn="ctr"/>
            <a:r>
              <a:rPr lang="en-US" dirty="0" smtClean="0"/>
              <a:t>Sales</a:t>
            </a:r>
            <a:br>
              <a:rPr lang="en-US" dirty="0" smtClean="0"/>
            </a:br>
            <a:r>
              <a:rPr lang="en-US" dirty="0" smtClean="0"/>
              <a:t>Revenue</a:t>
            </a:r>
            <a:endParaRPr lang="en-GB" dirty="0"/>
          </a:p>
        </p:txBody>
      </p:sp>
      <p:grpSp>
        <p:nvGrpSpPr>
          <p:cNvPr id="37" name="Group 36"/>
          <p:cNvGrpSpPr/>
          <p:nvPr/>
        </p:nvGrpSpPr>
        <p:grpSpPr>
          <a:xfrm flipH="1">
            <a:off x="2699792" y="1566955"/>
            <a:ext cx="161482" cy="1918065"/>
            <a:chOff x="886454" y="1772816"/>
            <a:chExt cx="157154" cy="3600400"/>
          </a:xfrm>
        </p:grpSpPr>
        <p:cxnSp>
          <p:nvCxnSpPr>
            <p:cNvPr id="38" name="Straight Connector 37"/>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flipH="1">
            <a:off x="2713292" y="3573017"/>
            <a:ext cx="147982" cy="2160240"/>
            <a:chOff x="886454" y="1772816"/>
            <a:chExt cx="157154" cy="3600400"/>
          </a:xfrm>
        </p:grpSpPr>
        <p:cxnSp>
          <p:nvCxnSpPr>
            <p:cNvPr id="45" name="Straight Connector 44"/>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flipH="1">
            <a:off x="5307184" y="2525988"/>
            <a:ext cx="144016" cy="1047029"/>
            <a:chOff x="886454" y="1772816"/>
            <a:chExt cx="157154" cy="3600400"/>
          </a:xfrm>
        </p:grpSpPr>
        <p:cxnSp>
          <p:nvCxnSpPr>
            <p:cNvPr id="49" name="Straight Connector 48"/>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flipH="1">
            <a:off x="5292080" y="3645024"/>
            <a:ext cx="152846" cy="2112458"/>
            <a:chOff x="886454" y="1772816"/>
            <a:chExt cx="157154" cy="3600400"/>
          </a:xfrm>
        </p:grpSpPr>
        <p:cxnSp>
          <p:nvCxnSpPr>
            <p:cNvPr id="53" name="Straight Connector 52"/>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flipH="1">
            <a:off x="7524328" y="3553727"/>
            <a:ext cx="125687" cy="739369"/>
            <a:chOff x="886454" y="1772816"/>
            <a:chExt cx="157154" cy="3600400"/>
          </a:xfrm>
        </p:grpSpPr>
        <p:cxnSp>
          <p:nvCxnSpPr>
            <p:cNvPr id="57" name="Straight Connector 56"/>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flipH="1">
            <a:off x="7524328" y="4379315"/>
            <a:ext cx="125687" cy="739369"/>
            <a:chOff x="886454" y="1772816"/>
            <a:chExt cx="157154" cy="3600400"/>
          </a:xfrm>
        </p:grpSpPr>
        <p:cxnSp>
          <p:nvCxnSpPr>
            <p:cNvPr id="61" name="Straight Connector 60"/>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4" name="Group 63"/>
          <p:cNvGrpSpPr/>
          <p:nvPr/>
        </p:nvGrpSpPr>
        <p:grpSpPr>
          <a:xfrm flipH="1">
            <a:off x="7534835" y="5204903"/>
            <a:ext cx="115180" cy="672370"/>
            <a:chOff x="886454" y="1772816"/>
            <a:chExt cx="157154" cy="3600400"/>
          </a:xfrm>
        </p:grpSpPr>
        <p:cxnSp>
          <p:nvCxnSpPr>
            <p:cNvPr id="65" name="Straight Connector 64"/>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8" name="Group 67"/>
          <p:cNvGrpSpPr/>
          <p:nvPr/>
        </p:nvGrpSpPr>
        <p:grpSpPr>
          <a:xfrm>
            <a:off x="3754981" y="2525988"/>
            <a:ext cx="135386" cy="3207267"/>
            <a:chOff x="886454" y="1772816"/>
            <a:chExt cx="157154" cy="3600400"/>
          </a:xfrm>
        </p:grpSpPr>
        <p:cxnSp>
          <p:nvCxnSpPr>
            <p:cNvPr id="69" name="Straight Connector 68"/>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2909338" y="3931023"/>
            <a:ext cx="800219" cy="646331"/>
          </a:xfrm>
          <a:prstGeom prst="rect">
            <a:avLst/>
          </a:prstGeom>
          <a:noFill/>
        </p:spPr>
        <p:txBody>
          <a:bodyPr wrap="none" rtlCol="0">
            <a:spAutoFit/>
          </a:bodyPr>
          <a:lstStyle/>
          <a:p>
            <a:pPr algn="ctr"/>
            <a:r>
              <a:rPr lang="en-US" dirty="0" smtClean="0"/>
              <a:t>Gross</a:t>
            </a:r>
            <a:br>
              <a:rPr lang="en-US" dirty="0" smtClean="0"/>
            </a:br>
            <a:r>
              <a:rPr lang="en-US" dirty="0" smtClean="0"/>
              <a:t>Profit</a:t>
            </a:r>
            <a:endParaRPr lang="en-GB" dirty="0"/>
          </a:p>
        </p:txBody>
      </p:sp>
      <p:sp>
        <p:nvSpPr>
          <p:cNvPr id="73" name="TextBox 72"/>
          <p:cNvSpPr txBox="1"/>
          <p:nvPr/>
        </p:nvSpPr>
        <p:spPr>
          <a:xfrm>
            <a:off x="2869170" y="1951392"/>
            <a:ext cx="2185214" cy="369332"/>
          </a:xfrm>
          <a:prstGeom prst="rect">
            <a:avLst/>
          </a:prstGeom>
          <a:noFill/>
        </p:spPr>
        <p:txBody>
          <a:bodyPr wrap="none" rtlCol="0">
            <a:spAutoFit/>
          </a:bodyPr>
          <a:lstStyle/>
          <a:p>
            <a:pPr algn="ctr"/>
            <a:r>
              <a:rPr lang="en-US" dirty="0" smtClean="0"/>
              <a:t>Cost of Goods Sold</a:t>
            </a:r>
            <a:endParaRPr lang="en-GB" dirty="0"/>
          </a:p>
        </p:txBody>
      </p:sp>
      <p:sp>
        <p:nvSpPr>
          <p:cNvPr id="74" name="TextBox 73"/>
          <p:cNvSpPr txBox="1"/>
          <p:nvPr/>
        </p:nvSpPr>
        <p:spPr>
          <a:xfrm>
            <a:off x="5508104" y="2982052"/>
            <a:ext cx="1197765" cy="369332"/>
          </a:xfrm>
          <a:prstGeom prst="rect">
            <a:avLst/>
          </a:prstGeom>
          <a:noFill/>
        </p:spPr>
        <p:txBody>
          <a:bodyPr wrap="none" rtlCol="0">
            <a:spAutoFit/>
          </a:bodyPr>
          <a:lstStyle/>
          <a:p>
            <a:pPr algn="ctr"/>
            <a:r>
              <a:rPr lang="en-US" dirty="0" smtClean="0"/>
              <a:t>Expenses</a:t>
            </a:r>
            <a:endParaRPr lang="en-GB" dirty="0"/>
          </a:p>
        </p:txBody>
      </p:sp>
      <p:sp>
        <p:nvSpPr>
          <p:cNvPr id="75" name="TextBox 74"/>
          <p:cNvSpPr txBox="1"/>
          <p:nvPr/>
        </p:nvSpPr>
        <p:spPr>
          <a:xfrm>
            <a:off x="5471971" y="4472353"/>
            <a:ext cx="723275" cy="646331"/>
          </a:xfrm>
          <a:prstGeom prst="rect">
            <a:avLst/>
          </a:prstGeom>
          <a:noFill/>
        </p:spPr>
        <p:txBody>
          <a:bodyPr wrap="none" rtlCol="0">
            <a:spAutoFit/>
          </a:bodyPr>
          <a:lstStyle/>
          <a:p>
            <a:pPr algn="ctr"/>
            <a:r>
              <a:rPr lang="en-US" dirty="0" smtClean="0"/>
              <a:t>Net</a:t>
            </a:r>
          </a:p>
          <a:p>
            <a:pPr algn="ctr"/>
            <a:r>
              <a:rPr lang="en-US" dirty="0"/>
              <a:t>P</a:t>
            </a:r>
            <a:r>
              <a:rPr lang="en-US" dirty="0" smtClean="0"/>
              <a:t>rofit</a:t>
            </a:r>
            <a:endParaRPr lang="en-GB" dirty="0"/>
          </a:p>
        </p:txBody>
      </p:sp>
      <p:grpSp>
        <p:nvGrpSpPr>
          <p:cNvPr id="76" name="Group 75"/>
          <p:cNvGrpSpPr/>
          <p:nvPr/>
        </p:nvGrpSpPr>
        <p:grpSpPr>
          <a:xfrm>
            <a:off x="6192152" y="3645024"/>
            <a:ext cx="99015" cy="2112458"/>
            <a:chOff x="886454" y="1772816"/>
            <a:chExt cx="157154" cy="3600400"/>
          </a:xfrm>
        </p:grpSpPr>
        <p:cxnSp>
          <p:nvCxnSpPr>
            <p:cNvPr id="77" name="Straight Connector 76"/>
            <p:cNvCxnSpPr/>
            <p:nvPr/>
          </p:nvCxnSpPr>
          <p:spPr>
            <a:xfrm>
              <a:off x="899592" y="1772816"/>
              <a:ext cx="0" cy="36004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899592" y="17728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86454" y="5373216"/>
              <a:ext cx="144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4" name="TextBox 83"/>
          <p:cNvSpPr txBox="1"/>
          <p:nvPr/>
        </p:nvSpPr>
        <p:spPr>
          <a:xfrm>
            <a:off x="7692772" y="3789711"/>
            <a:ext cx="1197764" cy="2123658"/>
          </a:xfrm>
          <a:prstGeom prst="rect">
            <a:avLst/>
          </a:prstGeom>
          <a:noFill/>
        </p:spPr>
        <p:txBody>
          <a:bodyPr wrap="none" rtlCol="0">
            <a:spAutoFit/>
          </a:bodyPr>
          <a:lstStyle/>
          <a:p>
            <a:r>
              <a:rPr lang="en-US" dirty="0" smtClean="0"/>
              <a:t>Tax</a:t>
            </a:r>
          </a:p>
          <a:p>
            <a:endParaRPr lang="en-US" dirty="0"/>
          </a:p>
          <a:p>
            <a:endParaRPr lang="en-US" dirty="0" smtClean="0"/>
          </a:p>
          <a:p>
            <a:r>
              <a:rPr lang="en-US" dirty="0" smtClean="0"/>
              <a:t>Dividends</a:t>
            </a:r>
          </a:p>
          <a:p>
            <a:endParaRPr lang="en-US" sz="400" dirty="0"/>
          </a:p>
          <a:p>
            <a:endParaRPr lang="en-US" dirty="0" smtClean="0"/>
          </a:p>
          <a:p>
            <a:r>
              <a:rPr lang="en-US" dirty="0" smtClean="0"/>
              <a:t>Retained</a:t>
            </a:r>
            <a:br>
              <a:rPr lang="en-US" dirty="0" smtClean="0"/>
            </a:br>
            <a:r>
              <a:rPr lang="en-US" dirty="0" smtClean="0"/>
              <a:t>Profit</a:t>
            </a:r>
            <a:endParaRPr lang="en-GB" dirty="0"/>
          </a:p>
        </p:txBody>
      </p:sp>
      <p:cxnSp>
        <p:nvCxnSpPr>
          <p:cNvPr id="85" name="Straight Connector 84"/>
          <p:cNvCxnSpPr/>
          <p:nvPr/>
        </p:nvCxnSpPr>
        <p:spPr>
          <a:xfrm>
            <a:off x="2869170" y="429309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3667796" y="429309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115616" y="371703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843808" y="2132856"/>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5436096" y="472514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084168" y="472514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436096" y="3140968"/>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7628236" y="479715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7628236" y="4005064"/>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7628236" y="5517232"/>
            <a:ext cx="1121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itle 1"/>
          <p:cNvSpPr>
            <a:spLocks noGrp="1"/>
          </p:cNvSpPr>
          <p:nvPr>
            <p:ph type="title"/>
          </p:nvPr>
        </p:nvSpPr>
        <p:spPr>
          <a:xfrm>
            <a:off x="107504" y="44624"/>
            <a:ext cx="8856984" cy="625434"/>
          </a:xfrm>
        </p:spPr>
        <p:txBody>
          <a:bodyPr>
            <a:noAutofit/>
          </a:bodyPr>
          <a:lstStyle/>
          <a:p>
            <a:r>
              <a:rPr lang="en-GB" sz="3100" dirty="0" smtClean="0"/>
              <a:t>P8.3 </a:t>
            </a:r>
            <a:r>
              <a:rPr lang="en-GB" sz="3100" dirty="0" smtClean="0"/>
              <a:t>– Understanding Income </a:t>
            </a:r>
            <a:r>
              <a:rPr lang="en-GB" sz="3100" dirty="0" smtClean="0"/>
              <a:t>Statements - Revision</a:t>
            </a:r>
            <a:endParaRPr lang="en-GB" sz="3100" b="1" dirty="0" smtClean="0"/>
          </a:p>
        </p:txBody>
      </p:sp>
    </p:spTree>
    <p:extLst>
      <p:ext uri="{BB962C8B-B14F-4D97-AF65-F5344CB8AC3E}">
        <p14:creationId xmlns:p14="http://schemas.microsoft.com/office/powerpoint/2010/main" val="178163844"/>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419427" y="4437746"/>
            <a:ext cx="3380238" cy="1978513"/>
            <a:chOff x="1291378" y="4265828"/>
            <a:chExt cx="4398530" cy="2831969"/>
          </a:xfrm>
        </p:grpSpPr>
        <p:sp>
          <p:nvSpPr>
            <p:cNvPr id="9" name="Rounded Rectangle 8"/>
            <p:cNvSpPr/>
            <p:nvPr/>
          </p:nvSpPr>
          <p:spPr>
            <a:xfrm>
              <a:off x="1291378" y="6154383"/>
              <a:ext cx="4398530" cy="9434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Used by managers to compare business performance</a:t>
              </a:r>
              <a:endParaRPr lang="en-US" sz="2000" dirty="0">
                <a:latin typeface="Calibri" panose="020F0502020204030204" pitchFamily="34" charset="0"/>
              </a:endParaRPr>
            </a:p>
          </p:txBody>
        </p:sp>
        <p:cxnSp>
          <p:nvCxnSpPr>
            <p:cNvPr id="10" name="Straight Arrow Connector 9"/>
            <p:cNvCxnSpPr>
              <a:stCxn id="11" idx="2"/>
              <a:endCxn id="9" idx="0"/>
            </p:cNvCxnSpPr>
            <p:nvPr/>
          </p:nvCxnSpPr>
          <p:spPr>
            <a:xfrm>
              <a:off x="3490642" y="4265828"/>
              <a:ext cx="1" cy="18885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897923" y="3942722"/>
            <a:ext cx="2423244"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INCOME STATEMENTS</a:t>
            </a:r>
            <a:endParaRPr lang="en-US" b="1" dirty="0">
              <a:latin typeface="Calibri" panose="020F0502020204030204" pitchFamily="34" charset="0"/>
            </a:endParaRPr>
          </a:p>
        </p:txBody>
      </p:sp>
      <p:grpSp>
        <p:nvGrpSpPr>
          <p:cNvPr id="12" name="Group 11"/>
          <p:cNvGrpSpPr/>
          <p:nvPr/>
        </p:nvGrpSpPr>
        <p:grpSpPr>
          <a:xfrm>
            <a:off x="5321167" y="4190235"/>
            <a:ext cx="3494969" cy="1288208"/>
            <a:chOff x="4674198" y="4025151"/>
            <a:chExt cx="4319404" cy="1753824"/>
          </a:xfrm>
        </p:grpSpPr>
        <p:sp>
          <p:nvSpPr>
            <p:cNvPr id="13" name="Rounded Rectangle 12"/>
            <p:cNvSpPr/>
            <p:nvPr/>
          </p:nvSpPr>
          <p:spPr>
            <a:xfrm>
              <a:off x="4808658" y="4881651"/>
              <a:ext cx="4184944" cy="89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Important part of a company’s published accounts</a:t>
              </a:r>
              <a:endParaRPr lang="en-US" sz="2000" dirty="0">
                <a:latin typeface="Calibri" panose="020F0502020204030204" pitchFamily="34" charset="0"/>
              </a:endParaRPr>
            </a:p>
          </p:txBody>
        </p:sp>
        <p:cxnSp>
          <p:nvCxnSpPr>
            <p:cNvPr id="14" name="Straight Arrow Connector 13"/>
            <p:cNvCxnSpPr>
              <a:stCxn id="11" idx="3"/>
              <a:endCxn id="13" idx="0"/>
            </p:cNvCxnSpPr>
            <p:nvPr/>
          </p:nvCxnSpPr>
          <p:spPr>
            <a:xfrm>
              <a:off x="4674198" y="4025151"/>
              <a:ext cx="2226933" cy="8565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321167" y="2780928"/>
            <a:ext cx="3481307" cy="1409307"/>
            <a:chOff x="6407382" y="4792081"/>
            <a:chExt cx="4207925" cy="3526351"/>
          </a:xfrm>
        </p:grpSpPr>
        <p:sp>
          <p:nvSpPr>
            <p:cNvPr id="16" name="Rounded Rectangle 15"/>
            <p:cNvSpPr/>
            <p:nvPr/>
          </p:nvSpPr>
          <p:spPr>
            <a:xfrm>
              <a:off x="6894448" y="4792081"/>
              <a:ext cx="3720859" cy="15741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Retained profit – net profit less tax and dividends</a:t>
              </a:r>
              <a:endParaRPr lang="en-US" sz="2000" dirty="0">
                <a:latin typeface="Calibri" panose="020F0502020204030204" pitchFamily="34" charset="0"/>
              </a:endParaRPr>
            </a:p>
          </p:txBody>
        </p:sp>
        <p:cxnSp>
          <p:nvCxnSpPr>
            <p:cNvPr id="17" name="Straight Arrow Connector 16"/>
            <p:cNvCxnSpPr>
              <a:stCxn id="11" idx="3"/>
              <a:endCxn id="16" idx="2"/>
            </p:cNvCxnSpPr>
            <p:nvPr/>
          </p:nvCxnSpPr>
          <p:spPr>
            <a:xfrm flipV="1">
              <a:off x="6407382" y="6366232"/>
              <a:ext cx="2347496" cy="1952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09229" y="2790596"/>
            <a:ext cx="3254659" cy="1399639"/>
            <a:chOff x="-478979" y="3228634"/>
            <a:chExt cx="4235118" cy="2003411"/>
          </a:xfrm>
        </p:grpSpPr>
        <p:sp>
          <p:nvSpPr>
            <p:cNvPr id="19" name="Rounded Rectangle 18"/>
            <p:cNvSpPr/>
            <p:nvPr/>
          </p:nvSpPr>
          <p:spPr>
            <a:xfrm>
              <a:off x="-478979" y="3228634"/>
              <a:ext cx="4235118" cy="91379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Gross Profit = Sales revenue less cost of goods sold</a:t>
              </a:r>
              <a:endParaRPr lang="en-US" sz="16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638581" y="4142432"/>
              <a:ext cx="1250973" cy="10896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23528" y="4190236"/>
            <a:ext cx="2574395" cy="1254990"/>
            <a:chOff x="3934411" y="3551187"/>
            <a:chExt cx="3349927" cy="1796365"/>
          </a:xfrm>
        </p:grpSpPr>
        <p:sp>
          <p:nvSpPr>
            <p:cNvPr id="22" name="Rounded Rectangle 21"/>
            <p:cNvSpPr/>
            <p:nvPr/>
          </p:nvSpPr>
          <p:spPr>
            <a:xfrm>
              <a:off x="3934411" y="4412299"/>
              <a:ext cx="2640166" cy="9352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Shows profit/loss not cash flow</a:t>
              </a:r>
              <a:endParaRPr lang="en-US" sz="2000" dirty="0">
                <a:latin typeface="Calibri" panose="020F0502020204030204" pitchFamily="34" charset="0"/>
              </a:endParaRPr>
            </a:p>
          </p:txBody>
        </p:sp>
        <p:cxnSp>
          <p:nvCxnSpPr>
            <p:cNvPr id="23" name="Straight Arrow Connector 22"/>
            <p:cNvCxnSpPr>
              <a:stCxn id="11" idx="1"/>
              <a:endCxn id="22" idx="0"/>
            </p:cNvCxnSpPr>
            <p:nvPr/>
          </p:nvCxnSpPr>
          <p:spPr>
            <a:xfrm flipH="1">
              <a:off x="5254495" y="3551187"/>
              <a:ext cx="2029843" cy="8611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552723" y="1323153"/>
            <a:ext cx="3113644" cy="2619569"/>
            <a:chOff x="1290512" y="4093144"/>
            <a:chExt cx="4051623" cy="3749553"/>
          </a:xfrm>
        </p:grpSpPr>
        <p:sp>
          <p:nvSpPr>
            <p:cNvPr id="40" name="Rounded Rectangle 39"/>
            <p:cNvSpPr/>
            <p:nvPr/>
          </p:nvSpPr>
          <p:spPr>
            <a:xfrm>
              <a:off x="1290512" y="4093144"/>
              <a:ext cx="4051623" cy="98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Net profit = Gross profit less expenses/overheads</a:t>
              </a:r>
              <a:endParaRPr lang="en-US" sz="2000" dirty="0">
                <a:latin typeface="Calibri" panose="020F0502020204030204" pitchFamily="34" charset="0"/>
              </a:endParaRPr>
            </a:p>
          </p:txBody>
        </p:sp>
        <p:cxnSp>
          <p:nvCxnSpPr>
            <p:cNvPr id="41" name="Straight Arrow Connector 40"/>
            <p:cNvCxnSpPr>
              <a:stCxn id="11" idx="0"/>
              <a:endCxn id="40" idx="2"/>
            </p:cNvCxnSpPr>
            <p:nvPr/>
          </p:nvCxnSpPr>
          <p:spPr>
            <a:xfrm flipV="1">
              <a:off x="3316323" y="5080468"/>
              <a:ext cx="1" cy="27622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itle 1"/>
          <p:cNvSpPr>
            <a:spLocks noGrp="1"/>
          </p:cNvSpPr>
          <p:nvPr>
            <p:ph type="title"/>
          </p:nvPr>
        </p:nvSpPr>
        <p:spPr>
          <a:xfrm>
            <a:off x="107504" y="44624"/>
            <a:ext cx="8856984" cy="625434"/>
          </a:xfrm>
        </p:spPr>
        <p:txBody>
          <a:bodyPr>
            <a:noAutofit/>
          </a:bodyPr>
          <a:lstStyle/>
          <a:p>
            <a:r>
              <a:rPr lang="en-GB" sz="3100" dirty="0" smtClean="0"/>
              <a:t>P8.3 </a:t>
            </a:r>
            <a:r>
              <a:rPr lang="en-GB" sz="3100" dirty="0" smtClean="0"/>
              <a:t>– Understanding Income </a:t>
            </a:r>
            <a:r>
              <a:rPr lang="en-GB" sz="3100" dirty="0" smtClean="0"/>
              <a:t>Statements - Revision</a:t>
            </a:r>
            <a:endParaRPr lang="en-GB" sz="3100" b="1" dirty="0" smtClean="0"/>
          </a:p>
        </p:txBody>
      </p:sp>
    </p:spTree>
    <p:extLst>
      <p:ext uri="{BB962C8B-B14F-4D97-AF65-F5344CB8AC3E}">
        <p14:creationId xmlns:p14="http://schemas.microsoft.com/office/powerpoint/2010/main" val="340649477"/>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3100" dirty="0" smtClean="0"/>
              <a:t>P8.3 </a:t>
            </a:r>
            <a:r>
              <a:rPr lang="en-GB" sz="3100" dirty="0" smtClean="0"/>
              <a:t>– Using Income Statements in Decision Making</a:t>
            </a:r>
            <a:endParaRPr lang="en-GB" sz="3100" b="1" dirty="0" smtClean="0"/>
          </a:p>
        </p:txBody>
      </p:sp>
      <p:sp>
        <p:nvSpPr>
          <p:cNvPr id="4" name="Rectangle 3"/>
          <p:cNvSpPr/>
          <p:nvPr/>
        </p:nvSpPr>
        <p:spPr>
          <a:xfrm>
            <a:off x="323528" y="1124744"/>
            <a:ext cx="8568952"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00" dirty="0" smtClean="0"/>
              <a:t>Managers can use the structure of income statements to help them in making decisions based on profit calculations. If a manager has to choose which of two new products to launch, one way of making this decision is to construct two forecasted income statements.</a:t>
            </a:r>
          </a:p>
          <a:p>
            <a:pPr>
              <a:buClr>
                <a:srgbClr val="00B050"/>
              </a:buClr>
            </a:pPr>
            <a:r>
              <a:rPr lang="en-US" sz="1500" b="1" dirty="0" smtClean="0">
                <a:solidFill>
                  <a:schemeClr val="tx2"/>
                </a:solidFill>
              </a:rPr>
              <a:t>Case Study Example</a:t>
            </a:r>
          </a:p>
          <a:p>
            <a:pPr marL="285750" indent="-285750">
              <a:buClr>
                <a:srgbClr val="00B050"/>
              </a:buClr>
              <a:buFont typeface="Wingdings 3" panose="05040102010807070707" pitchFamily="18" charset="2"/>
              <a:buChar char=""/>
            </a:pPr>
            <a:r>
              <a:rPr lang="en-US" sz="1500" dirty="0" smtClean="0">
                <a:solidFill>
                  <a:schemeClr val="tx2"/>
                </a:solidFill>
              </a:rPr>
              <a:t>Abdel has to decide on which location would be best for a new shop. He has undertaken market research and forecasted the costs on these two locations. The information he has collected is shown below:</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r>
              <a:rPr lang="en-US" sz="1500" dirty="0" smtClean="0">
                <a:solidFill>
                  <a:schemeClr val="tx2"/>
                </a:solidFill>
              </a:rPr>
              <a:t/>
            </a:r>
            <a:br>
              <a:rPr lang="en-US" sz="1500" dirty="0" smtClean="0">
                <a:solidFill>
                  <a:schemeClr val="tx2"/>
                </a:solidFill>
              </a:rPr>
            </a:br>
            <a:endParaRPr lang="en-US" sz="1500" dirty="0" smtClean="0">
              <a:solidFill>
                <a:schemeClr val="tx2"/>
              </a:solidFill>
            </a:endParaRPr>
          </a:p>
          <a:p>
            <a:pPr marL="285750" indent="-285750">
              <a:buClr>
                <a:srgbClr val="00B050"/>
              </a:buClr>
              <a:buFont typeface="Wingdings 3" panose="05040102010807070707" pitchFamily="18" charset="2"/>
              <a:buChar char=""/>
            </a:pPr>
            <a:r>
              <a:rPr lang="en-US" sz="1500" dirty="0" smtClean="0">
                <a:solidFill>
                  <a:schemeClr val="tx2"/>
                </a:solidFill>
              </a:rPr>
              <a:t>Abdel also considered other factors before making the final decision.</a:t>
            </a:r>
          </a:p>
          <a:p>
            <a:pPr marL="574675" indent="-285750">
              <a:buClr>
                <a:srgbClr val="00B050"/>
              </a:buClr>
              <a:buFont typeface="Arial" panose="020B0604020202020204" pitchFamily="34" charset="0"/>
              <a:buChar char="•"/>
            </a:pPr>
            <a:r>
              <a:rPr lang="en-US" sz="1500" dirty="0" smtClean="0">
                <a:solidFill>
                  <a:schemeClr val="tx2"/>
                </a:solidFill>
              </a:rPr>
              <a:t>Annual rent at Location B is fixed for 5 years, but only 2 years at Location A.</a:t>
            </a:r>
          </a:p>
          <a:p>
            <a:pPr marL="574675" indent="-285750">
              <a:buClr>
                <a:srgbClr val="00B050"/>
              </a:buClr>
              <a:buFont typeface="Arial" panose="020B0604020202020204" pitchFamily="34" charset="0"/>
              <a:buChar char="•"/>
            </a:pPr>
            <a:r>
              <a:rPr lang="en-US" sz="1500" dirty="0" smtClean="0">
                <a:solidFill>
                  <a:schemeClr val="tx2"/>
                </a:solidFill>
              </a:rPr>
              <a:t>A new housing estate is planned to be built just 6km away from Location B.</a:t>
            </a:r>
          </a:p>
          <a:p>
            <a:pPr marL="574675" indent="-285750">
              <a:buClr>
                <a:srgbClr val="00B050"/>
              </a:buClr>
              <a:buFont typeface="Arial" panose="020B0604020202020204" pitchFamily="34" charset="0"/>
              <a:buChar char="•"/>
            </a:pPr>
            <a:r>
              <a:rPr lang="en-US" sz="1500" dirty="0" smtClean="0">
                <a:solidFill>
                  <a:schemeClr val="tx2"/>
                </a:solidFill>
              </a:rPr>
              <a:t>A potential competitor has just closed a shop near Location A</a:t>
            </a:r>
          </a:p>
          <a:p>
            <a:pPr marL="574675" indent="-285750">
              <a:buClr>
                <a:srgbClr val="00B050"/>
              </a:buClr>
              <a:buFont typeface="Arial" panose="020B0604020202020204" pitchFamily="34" charset="0"/>
              <a:buChar char="•"/>
            </a:pPr>
            <a:r>
              <a:rPr lang="en-US" sz="1500" dirty="0" smtClean="0">
                <a:solidFill>
                  <a:schemeClr val="tx2"/>
                </a:solidFill>
              </a:rPr>
              <a:t>Abdel finally selected Location B for the new shop.</a:t>
            </a:r>
          </a:p>
          <a:p>
            <a:pPr>
              <a:buClr>
                <a:srgbClr val="00B050"/>
              </a:buClr>
            </a:pPr>
            <a:r>
              <a:rPr lang="en-US" sz="1500" b="1" dirty="0" smtClean="0">
                <a:solidFill>
                  <a:srgbClr val="FF0000"/>
                </a:solidFill>
              </a:rPr>
              <a:t>P8.3 </a:t>
            </a:r>
            <a:r>
              <a:rPr lang="en-US" sz="1500" b="1" dirty="0">
                <a:solidFill>
                  <a:srgbClr val="FF0000"/>
                </a:solidFill>
              </a:rPr>
              <a:t>– Task </a:t>
            </a:r>
            <a:r>
              <a:rPr lang="en-US" sz="1500" b="1" dirty="0" smtClean="0">
                <a:solidFill>
                  <a:srgbClr val="FF0000"/>
                </a:solidFill>
              </a:rPr>
              <a:t>07 </a:t>
            </a:r>
            <a:r>
              <a:rPr lang="en-US" sz="1500" b="1" dirty="0" smtClean="0">
                <a:solidFill>
                  <a:srgbClr val="FF0000"/>
                </a:solidFill>
              </a:rPr>
              <a:t>– </a:t>
            </a:r>
            <a:r>
              <a:rPr lang="en-US" sz="1500" dirty="0" smtClean="0">
                <a:solidFill>
                  <a:srgbClr val="FF0000"/>
                </a:solidFill>
              </a:rPr>
              <a:t>Using the case study, do you think Abdel took the right decision. Justify your answer.</a:t>
            </a:r>
          </a:p>
        </p:txBody>
      </p:sp>
      <p:graphicFrame>
        <p:nvGraphicFramePr>
          <p:cNvPr id="9" name="Table 8"/>
          <p:cNvGraphicFramePr>
            <a:graphicFrameLocks noGrp="1"/>
          </p:cNvGraphicFramePr>
          <p:nvPr>
            <p:extLst/>
          </p:nvPr>
        </p:nvGraphicFramePr>
        <p:xfrm>
          <a:off x="323528" y="2807568"/>
          <a:ext cx="8424936" cy="2133600"/>
        </p:xfrm>
        <a:graphic>
          <a:graphicData uri="http://schemas.openxmlformats.org/drawingml/2006/table">
            <a:tbl>
              <a:tblPr firstRow="1" bandRow="1">
                <a:tableStyleId>{5C22544A-7EE6-4342-B048-85BDC9FD1C3A}</a:tableStyleId>
              </a:tblPr>
              <a:tblGrid>
                <a:gridCol w="4464496"/>
                <a:gridCol w="2160240"/>
                <a:gridCol w="1800200"/>
              </a:tblGrid>
              <a:tr h="296147">
                <a:tc>
                  <a:txBody>
                    <a:bodyPr/>
                    <a:lstStyle/>
                    <a:p>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Location</a:t>
                      </a:r>
                      <a:r>
                        <a:rPr lang="en-US" sz="1400" b="1" baseline="0" dirty="0" smtClean="0">
                          <a:solidFill>
                            <a:schemeClr val="tx1"/>
                          </a:solidFill>
                          <a:latin typeface="Arial" panose="020B0604020202020204" pitchFamily="34" charset="0"/>
                          <a:cs typeface="Arial" panose="020B0604020202020204" pitchFamily="34" charset="0"/>
                        </a:rPr>
                        <a:t> A</a:t>
                      </a:r>
                      <a:endParaRPr lang="en-US" sz="14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400" b="1" dirty="0" smtClean="0">
                          <a:solidFill>
                            <a:schemeClr val="tx1"/>
                          </a:solidFill>
                          <a:latin typeface="Arial" panose="020B0604020202020204" pitchFamily="34" charset="0"/>
                          <a:cs typeface="Arial" panose="020B0604020202020204" pitchFamily="34" charset="0"/>
                        </a:rPr>
                        <a:t>Location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$40 000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$60 000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Cost of goods sold</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$16 000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$24 000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Gross profit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$24 000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$36 000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Rent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$10 000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$16 000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Other expenses</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$5 000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$8 000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400" b="0" dirty="0" smtClean="0">
                          <a:solidFill>
                            <a:schemeClr val="tx1"/>
                          </a:solidFill>
                          <a:latin typeface="Arial" panose="020B0604020202020204" pitchFamily="34" charset="0"/>
                          <a:cs typeface="Arial" panose="020B0604020202020204" pitchFamily="34" charset="0"/>
                        </a:rPr>
                        <a:t>Net profit</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$9 000</a:t>
                      </a:r>
                      <a:endParaRPr lang="en-GB" sz="14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b="0" dirty="0" smtClean="0">
                          <a:solidFill>
                            <a:schemeClr val="tx1"/>
                          </a:solidFill>
                          <a:latin typeface="Arial" panose="020B0604020202020204" pitchFamily="34" charset="0"/>
                          <a:cs typeface="Arial" panose="020B0604020202020204" pitchFamily="34" charset="0"/>
                        </a:rPr>
                        <a:t>$12 000</a:t>
                      </a:r>
                      <a:endParaRPr lang="en-GB" sz="14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388424" y="4992325"/>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599226726"/>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100 – 103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92 – 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84 – 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Below 84</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8568952" cy="5801588"/>
          </a:xfrm>
          <a:prstGeom prst="rect">
            <a:avLst/>
          </a:prstGeom>
        </p:spPr>
        <p:txBody>
          <a:bodyPr wrap="square">
            <a:spAutoFit/>
          </a:bodyPr>
          <a:lstStyle/>
          <a:p>
            <a:pPr>
              <a:buClr>
                <a:srgbClr val="00B050"/>
              </a:buClr>
            </a:pPr>
            <a:r>
              <a:rPr lang="en-US" sz="1400" b="1" dirty="0" smtClean="0">
                <a:solidFill>
                  <a:schemeClr val="tx2"/>
                </a:solidFill>
              </a:rPr>
              <a:t>Case </a:t>
            </a:r>
            <a:r>
              <a:rPr lang="en-US" sz="1400" b="1" dirty="0">
                <a:solidFill>
                  <a:schemeClr val="tx2"/>
                </a:solidFill>
              </a:rPr>
              <a:t>Study Example – Omar’s Important </a:t>
            </a:r>
            <a:r>
              <a:rPr lang="en-US" sz="1400" b="1" dirty="0" smtClean="0">
                <a:solidFill>
                  <a:schemeClr val="tx2"/>
                </a:solidFill>
              </a:rPr>
              <a:t>Decision</a:t>
            </a:r>
          </a:p>
          <a:p>
            <a:pPr marL="285750" indent="-285750">
              <a:buClr>
                <a:srgbClr val="00B050"/>
              </a:buClr>
              <a:buFont typeface="Wingdings 3" panose="05040102010807070707" pitchFamily="18" charset="2"/>
              <a:buChar char=""/>
            </a:pPr>
            <a:r>
              <a:rPr lang="en-US" sz="1400" dirty="0" smtClean="0">
                <a:solidFill>
                  <a:schemeClr val="tx2"/>
                </a:solidFill>
              </a:rPr>
              <a:t>Omar is the new product manager at a chain of take-away falafel stores. He is planning to introduce a new type of ‘fast food’ – a pasta mix or curried chicken. He has two product options but the business can only afford to buy the equipment and advertising materials for one of these options.</a:t>
            </a:r>
          </a:p>
          <a:p>
            <a:pPr marL="285750" indent="-285750">
              <a:buClr>
                <a:srgbClr val="00B050"/>
              </a:buClr>
              <a:buFont typeface="Wingdings 3" panose="05040102010807070707" pitchFamily="18" charset="2"/>
              <a:buChar char=""/>
            </a:pPr>
            <a:r>
              <a:rPr lang="en-US" sz="1400" dirty="0" smtClean="0">
                <a:solidFill>
                  <a:schemeClr val="tx2"/>
                </a:solidFill>
              </a:rPr>
              <a:t>He has undertaken some market research and forecasted the main costs for the two product options. He has asked for your help to complete the following income statements:</a:t>
            </a:r>
          </a:p>
          <a:p>
            <a:pPr marL="285750" indent="-285750">
              <a:buClr>
                <a:srgbClr val="00B050"/>
              </a:buClr>
              <a:buFont typeface="Wingdings 3" panose="05040102010807070707" pitchFamily="18" charset="2"/>
              <a:buChar char=""/>
            </a:pPr>
            <a:endParaRPr lang="en-US" sz="1000" dirty="0">
              <a:solidFill>
                <a:schemeClr val="tx2"/>
              </a:solidFill>
            </a:endParaRPr>
          </a:p>
          <a:p>
            <a:pPr marL="285750" indent="-285750">
              <a:buClr>
                <a:srgbClr val="00B050"/>
              </a:buClr>
              <a:buFont typeface="Wingdings 3" panose="05040102010807070707" pitchFamily="18" charset="2"/>
              <a:buChar char=""/>
            </a:pPr>
            <a:r>
              <a:rPr lang="en-US" sz="1400" dirty="0" smtClean="0">
                <a:solidFill>
                  <a:schemeClr val="tx2"/>
                </a:solidFill>
              </a:rPr>
              <a:t/>
            </a:r>
            <a:br>
              <a:rPr lang="en-US" sz="1400" dirty="0" smtClean="0">
                <a:solidFill>
                  <a:schemeClr val="tx2"/>
                </a:solidFill>
              </a:rPr>
            </a:br>
            <a:r>
              <a:rPr lang="en-US" sz="1100" dirty="0" smtClean="0">
                <a:solidFill>
                  <a:schemeClr val="tx2"/>
                </a:solidFill>
              </a:rPr>
              <a:t/>
            </a:r>
            <a:br>
              <a:rPr lang="en-US" sz="11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r>
              <a:rPr lang="en-US" sz="1400" dirty="0" smtClean="0">
                <a:solidFill>
                  <a:schemeClr val="tx2"/>
                </a:solidFill>
              </a:rPr>
              <a:t/>
            </a:r>
            <a:br>
              <a:rPr lang="en-US" sz="1400" dirty="0" smtClean="0">
                <a:solidFill>
                  <a:schemeClr val="tx2"/>
                </a:solidFill>
              </a:rPr>
            </a:br>
            <a:endParaRPr lang="en-US" sz="1400" dirty="0" smtClean="0">
              <a:solidFill>
                <a:schemeClr val="tx2"/>
              </a:solidFill>
            </a:endParaRPr>
          </a:p>
          <a:p>
            <a:pPr>
              <a:buClr>
                <a:srgbClr val="00B050"/>
              </a:buClr>
            </a:pPr>
            <a:r>
              <a:rPr lang="en-US" sz="1400" b="1" dirty="0" smtClean="0">
                <a:solidFill>
                  <a:srgbClr val="FF0000"/>
                </a:solidFill>
              </a:rPr>
              <a:t>P8.3 </a:t>
            </a:r>
            <a:r>
              <a:rPr lang="en-US" sz="1400" b="1" dirty="0">
                <a:solidFill>
                  <a:srgbClr val="FF0000"/>
                </a:solidFill>
              </a:rPr>
              <a:t>– Task </a:t>
            </a:r>
            <a:r>
              <a:rPr lang="en-US" sz="1400" b="1" dirty="0" smtClean="0">
                <a:solidFill>
                  <a:srgbClr val="FF0000"/>
                </a:solidFill>
              </a:rPr>
              <a:t>08 </a:t>
            </a:r>
            <a:r>
              <a:rPr lang="en-US" sz="1400" b="1" dirty="0" smtClean="0">
                <a:solidFill>
                  <a:srgbClr val="FF0000"/>
                </a:solidFill>
              </a:rPr>
              <a:t>– </a:t>
            </a:r>
            <a:r>
              <a:rPr lang="en-US" sz="1400" dirty="0" smtClean="0">
                <a:solidFill>
                  <a:srgbClr val="FF0000"/>
                </a:solidFill>
              </a:rPr>
              <a:t>Using the case study:</a:t>
            </a:r>
          </a:p>
          <a:p>
            <a:pPr marL="342900" indent="-342900">
              <a:buClr>
                <a:srgbClr val="00B050"/>
              </a:buClr>
              <a:buFont typeface="+mj-lt"/>
              <a:buAutoNum type="alphaLcParenR"/>
            </a:pPr>
            <a:r>
              <a:rPr lang="en-US" sz="1400" dirty="0" smtClean="0">
                <a:solidFill>
                  <a:srgbClr val="FF0000"/>
                </a:solidFill>
              </a:rPr>
              <a:t>Write out the two income statements.</a:t>
            </a:r>
          </a:p>
          <a:p>
            <a:pPr marL="342900" indent="-342900">
              <a:buClr>
                <a:srgbClr val="00B050"/>
              </a:buClr>
              <a:buFont typeface="+mj-lt"/>
              <a:buAutoNum type="alphaLcParenR"/>
            </a:pPr>
            <a:r>
              <a:rPr lang="en-US" sz="1400" dirty="0" smtClean="0">
                <a:solidFill>
                  <a:srgbClr val="FF0000"/>
                </a:solidFill>
              </a:rPr>
              <a:t>Fill in the totals for sales revenue and cost of goods sold.</a:t>
            </a:r>
          </a:p>
          <a:p>
            <a:pPr marL="342900" indent="-342900">
              <a:buClr>
                <a:srgbClr val="00B050"/>
              </a:buClr>
              <a:buFont typeface="+mj-lt"/>
              <a:buAutoNum type="alphaLcParenR"/>
            </a:pPr>
            <a:r>
              <a:rPr lang="en-US" sz="1400" dirty="0" smtClean="0">
                <a:solidFill>
                  <a:srgbClr val="FF0000"/>
                </a:solidFill>
              </a:rPr>
              <a:t>Calculate the gross profit and new profit of both product options.</a:t>
            </a:r>
          </a:p>
          <a:p>
            <a:pPr marL="342900" indent="-342900">
              <a:buClr>
                <a:srgbClr val="00B050"/>
              </a:buClr>
              <a:buFont typeface="+mj-lt"/>
              <a:buAutoNum type="alphaLcParenR"/>
            </a:pPr>
            <a:r>
              <a:rPr lang="en-US" sz="1400" dirty="0" smtClean="0">
                <a:solidFill>
                  <a:srgbClr val="FF0000"/>
                </a:solidFill>
              </a:rPr>
              <a:t>Identify and explain 2 other factors Omar should consider before making the decision.</a:t>
            </a:r>
          </a:p>
          <a:p>
            <a:pPr marL="342900" indent="-342900">
              <a:buClr>
                <a:srgbClr val="00B050"/>
              </a:buClr>
              <a:buFont typeface="+mj-lt"/>
              <a:buAutoNum type="alphaLcParenR"/>
            </a:pPr>
            <a:r>
              <a:rPr lang="en-US" sz="1400" dirty="0" smtClean="0">
                <a:solidFill>
                  <a:srgbClr val="FF0000"/>
                </a:solidFill>
              </a:rPr>
              <a:t>Omar finally decides on the curry option. After one year, he finds that profit from this product is much lower than expected. Evaluate </a:t>
            </a:r>
            <a:r>
              <a:rPr lang="en-US" sz="1400" b="1" dirty="0" smtClean="0">
                <a:solidFill>
                  <a:srgbClr val="FF0000"/>
                </a:solidFill>
              </a:rPr>
              <a:t>two</a:t>
            </a:r>
            <a:r>
              <a:rPr lang="en-US" sz="1400" dirty="0" smtClean="0">
                <a:solidFill>
                  <a:srgbClr val="FF0000"/>
                </a:solidFill>
              </a:rPr>
              <a:t> ways which Omar could use to try to increase profits from this product.</a:t>
            </a:r>
          </a:p>
        </p:txBody>
      </p:sp>
      <p:graphicFrame>
        <p:nvGraphicFramePr>
          <p:cNvPr id="9" name="Table 8"/>
          <p:cNvGraphicFramePr>
            <a:graphicFrameLocks noGrp="1"/>
          </p:cNvGraphicFramePr>
          <p:nvPr>
            <p:extLst/>
          </p:nvPr>
        </p:nvGraphicFramePr>
        <p:xfrm>
          <a:off x="323528" y="2492896"/>
          <a:ext cx="8424936" cy="2369176"/>
        </p:xfrm>
        <a:graphic>
          <a:graphicData uri="http://schemas.openxmlformats.org/drawingml/2006/table">
            <a:tbl>
              <a:tblPr firstRow="1" bandRow="1">
                <a:tableStyleId>{5C22544A-7EE6-4342-B048-85BDC9FD1C3A}</a:tableStyleId>
              </a:tblPr>
              <a:tblGrid>
                <a:gridCol w="4104456"/>
                <a:gridCol w="2160240"/>
                <a:gridCol w="2160240"/>
              </a:tblGrid>
              <a:tr h="296147">
                <a:tc>
                  <a:txBody>
                    <a:bodyPr/>
                    <a:lstStyle/>
                    <a:p>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Pasta Mix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200" b="1" dirty="0" smtClean="0">
                          <a:solidFill>
                            <a:schemeClr val="tx1"/>
                          </a:solidFill>
                          <a:latin typeface="Arial" panose="020B0604020202020204" pitchFamily="34" charset="0"/>
                          <a:cs typeface="Arial" panose="020B0604020202020204" pitchFamily="34" charset="0"/>
                        </a:rPr>
                        <a:t>Curry Chicken Option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Sales Revenue</a:t>
                      </a:r>
                      <a:endParaRPr lang="en-US" sz="1200" b="0"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50 000 units @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40 000 units @ $5</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Cost of goods sold</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Unit cost of $1 each </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Unit cost of $2 each </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1" dirty="0" smtClean="0">
                          <a:solidFill>
                            <a:schemeClr val="tx1"/>
                          </a:solidFill>
                          <a:latin typeface="Arial" panose="020B0604020202020204" pitchFamily="34" charset="0"/>
                          <a:cs typeface="Arial" panose="020B0604020202020204" pitchFamily="34" charset="0"/>
                        </a:rPr>
                        <a:t>Gross profit</a:t>
                      </a:r>
                      <a:endParaRPr lang="en-GB"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Annual equipment costs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$13 000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$12 000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Annual advertising costs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$15 000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$20 000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0" dirty="0" smtClean="0">
                          <a:solidFill>
                            <a:schemeClr val="tx1"/>
                          </a:solidFill>
                          <a:latin typeface="Arial" panose="020B0604020202020204" pitchFamily="34" charset="0"/>
                          <a:cs typeface="Arial" panose="020B0604020202020204" pitchFamily="34" charset="0"/>
                        </a:rPr>
                        <a:t>Other expenses</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$13 000</a:t>
                      </a:r>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dirty="0" smtClean="0">
                          <a:solidFill>
                            <a:schemeClr val="tx1"/>
                          </a:solidFill>
                          <a:latin typeface="Arial" panose="020B0604020202020204" pitchFamily="34" charset="0"/>
                          <a:cs typeface="Arial" panose="020B0604020202020204" pitchFamily="34" charset="0"/>
                        </a:rPr>
                        <a:t>$15 000</a:t>
                      </a:r>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200" b="1" dirty="0" smtClean="0">
                          <a:solidFill>
                            <a:schemeClr val="tx1"/>
                          </a:solidFill>
                          <a:latin typeface="Arial" panose="020B0604020202020204" pitchFamily="34" charset="0"/>
                          <a:cs typeface="Arial" panose="020B0604020202020204" pitchFamily="34" charset="0"/>
                        </a:rPr>
                        <a:t>Net profit</a:t>
                      </a:r>
                      <a:endParaRPr lang="en-GB" sz="12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GB" sz="12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a:hlinkClick r:id="rId3" action="ppaction://hlinkfile"/>
          </p:cNvPr>
          <p:cNvSpPr txBox="1"/>
          <p:nvPr/>
        </p:nvSpPr>
        <p:spPr>
          <a:xfrm>
            <a:off x="8388424" y="4992325"/>
            <a:ext cx="360040" cy="707886"/>
          </a:xfrm>
          <a:prstGeom prst="rect">
            <a:avLst/>
          </a:prstGeom>
          <a:noFill/>
        </p:spPr>
        <p:txBody>
          <a:bodyPr wrap="square" rtlCol="0">
            <a:spAutoFit/>
          </a:bodyPr>
          <a:lstStyle/>
          <a:p>
            <a:r>
              <a:rPr lang="en-US" sz="4000" dirty="0" smtClean="0">
                <a:solidFill>
                  <a:srgbClr val="FF0000"/>
                </a:solidFill>
              </a:rPr>
              <a:t>?</a:t>
            </a:r>
            <a:endParaRPr lang="en-GB" dirty="0">
              <a:solidFill>
                <a:srgbClr val="FF0000"/>
              </a:solidFill>
            </a:endParaRPr>
          </a:p>
        </p:txBody>
      </p:sp>
      <p:sp>
        <p:nvSpPr>
          <p:cNvPr id="10" name="Title 1"/>
          <p:cNvSpPr>
            <a:spLocks noGrp="1"/>
          </p:cNvSpPr>
          <p:nvPr>
            <p:ph type="title"/>
          </p:nvPr>
        </p:nvSpPr>
        <p:spPr>
          <a:xfrm>
            <a:off x="107504" y="44624"/>
            <a:ext cx="8784976" cy="625434"/>
          </a:xfrm>
        </p:spPr>
        <p:txBody>
          <a:bodyPr>
            <a:noAutofit/>
          </a:bodyPr>
          <a:lstStyle/>
          <a:p>
            <a:r>
              <a:rPr lang="en-GB" sz="3100" dirty="0" smtClean="0"/>
              <a:t>P8.3 </a:t>
            </a:r>
            <a:r>
              <a:rPr lang="en-GB" sz="3100" dirty="0" smtClean="0"/>
              <a:t>– Using Income Statements in Decision Making</a:t>
            </a:r>
            <a:endParaRPr lang="en-GB" sz="3100" b="1" dirty="0" smtClean="0"/>
          </a:p>
        </p:txBody>
      </p:sp>
    </p:spTree>
    <p:extLst>
      <p:ext uri="{BB962C8B-B14F-4D97-AF65-F5344CB8AC3E}">
        <p14:creationId xmlns:p14="http://schemas.microsoft.com/office/powerpoint/2010/main" val="1488625840"/>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1124744"/>
            <a:ext cx="6696744" cy="5532284"/>
          </a:xfrm>
          <a:prstGeom prst="rect">
            <a:avLst/>
          </a:prstGeom>
        </p:spPr>
        <p:txBody>
          <a:bodyPr wrap="square">
            <a:spAutoFit/>
          </a:bodyPr>
          <a:lstStyle/>
          <a:p>
            <a:pPr>
              <a:spcAft>
                <a:spcPts val="300"/>
              </a:spcAft>
              <a:buClr>
                <a:srgbClr val="00B050"/>
              </a:buClr>
            </a:pPr>
            <a:r>
              <a:rPr lang="en-US" sz="1600" b="1" dirty="0" smtClean="0"/>
              <a:t>International Business in Focus: Sun Resorts revenue and net profit down</a:t>
            </a:r>
          </a:p>
          <a:p>
            <a:pPr marL="285750" indent="-285750">
              <a:spcAft>
                <a:spcPts val="300"/>
              </a:spcAft>
              <a:buClr>
                <a:srgbClr val="00B050"/>
              </a:buClr>
              <a:buFont typeface="Wingdings 3" panose="05040102010807070707" pitchFamily="18" charset="2"/>
              <a:buChar char=""/>
            </a:pPr>
            <a:r>
              <a:rPr lang="en-US" sz="1600" dirty="0" smtClean="0"/>
              <a:t>The second largest leisure group in Mauritius has announced that sales revenue and net profit (before tax) were down last year. Total sales revenue from its hotel and other leisure operations was 3.137bn rupees in 2010, down from 3.533bn rupees in 2009. Net profit fell from 407m rupees to 226m rupees, </a:t>
            </a:r>
          </a:p>
          <a:p>
            <a:pPr marL="285750" indent="-285750">
              <a:spcAft>
                <a:spcPts val="300"/>
              </a:spcAft>
              <a:buClr>
                <a:srgbClr val="00B050"/>
              </a:buClr>
              <a:buFont typeface="Wingdings 3" panose="05040102010807070707" pitchFamily="18" charset="2"/>
              <a:buChar char=""/>
            </a:pPr>
            <a:r>
              <a:rPr lang="en-US" sz="1600" dirty="0" smtClean="0"/>
              <a:t>However, the company has recently reported that revenues in 2011 will be higher due to the opening of the huge Long Beach development, The company does not expect net profit to increase however, due to difficult times for the international tourist industry.</a:t>
            </a:r>
          </a:p>
          <a:p>
            <a:pPr marL="285750" indent="-285750">
              <a:spcAft>
                <a:spcPts val="300"/>
              </a:spcAft>
              <a:buClr>
                <a:srgbClr val="00B050"/>
              </a:buClr>
              <a:buFont typeface="Wingdings 3" panose="05040102010807070707" pitchFamily="18" charset="2"/>
              <a:buChar char=""/>
            </a:pPr>
            <a:r>
              <a:rPr lang="en-US" sz="1600" dirty="0" smtClean="0"/>
              <a:t>The financial crisis and falling living standards in Europe have reduced tourist numbers. International hotel chains are increasingly using promotional pricing of room prices to attract a bigger share of the market for tourists, which is not, currently, expanding.</a:t>
            </a:r>
          </a:p>
          <a:p>
            <a:pPr>
              <a:spcAft>
                <a:spcPts val="300"/>
              </a:spcAft>
              <a:buClr>
                <a:srgbClr val="00B050"/>
              </a:buClr>
            </a:pPr>
            <a:r>
              <a:rPr lang="en-US" sz="1600" b="1" dirty="0" smtClean="0">
                <a:solidFill>
                  <a:srgbClr val="FF0000"/>
                </a:solidFill>
              </a:rPr>
              <a:t>Discussion points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Why are profits important to a large hotel group such as Sun Resorts?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Explain why the company expected revenue to increase in 2011 </a:t>
            </a:r>
            <a:br>
              <a:rPr lang="en-US" sz="1600" dirty="0" smtClean="0">
                <a:solidFill>
                  <a:srgbClr val="FF0000"/>
                </a:solidFill>
              </a:rPr>
            </a:br>
            <a:r>
              <a:rPr lang="en-US" sz="1600" dirty="0" smtClean="0">
                <a:solidFill>
                  <a:srgbClr val="FF0000"/>
                </a:solidFill>
              </a:rPr>
              <a:t>but not profits.</a:t>
            </a:r>
          </a:p>
          <a:p>
            <a:pPr marL="285750" indent="-285750">
              <a:spcAft>
                <a:spcPts val="300"/>
              </a:spcAft>
              <a:buClr>
                <a:srgbClr val="00B050"/>
              </a:buClr>
              <a:buFont typeface="Wingdings 3" panose="05040102010807070707" pitchFamily="18" charset="2"/>
              <a:buChar char=""/>
            </a:pPr>
            <a:r>
              <a:rPr lang="en-US" sz="1600" dirty="0" smtClean="0">
                <a:solidFill>
                  <a:srgbClr val="FF0000"/>
                </a:solidFill>
              </a:rPr>
              <a:t>Explain how Sun Resorts could try to increase its profits in future.</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3677" b="5266"/>
          <a:stretch/>
        </p:blipFill>
        <p:spPr>
          <a:xfrm>
            <a:off x="6804248" y="2485555"/>
            <a:ext cx="2016223" cy="1224136"/>
          </a:xfrm>
          <a:prstGeom prst="rect">
            <a:avLst/>
          </a:prstGeom>
          <a:effectLst>
            <a:outerShdw blurRad="50800" dist="38100" dir="2700000" algn="tl" rotWithShape="0">
              <a:prstClr val="black">
                <a:alpha val="40000"/>
              </a:prstClr>
            </a:outerShdw>
          </a:effec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31343" t="8636" b="24421"/>
          <a:stretch/>
        </p:blipFill>
        <p:spPr>
          <a:xfrm>
            <a:off x="6804249" y="5324539"/>
            <a:ext cx="2016222" cy="1272813"/>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04248" y="3846262"/>
            <a:ext cx="2016223" cy="1341705"/>
          </a:xfrm>
          <a:prstGeom prst="rect">
            <a:avLst/>
          </a:prstGeom>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4248" y="1215744"/>
            <a:ext cx="2016223" cy="1133240"/>
          </a:xfrm>
          <a:prstGeom prst="rect">
            <a:avLst/>
          </a:prstGeom>
          <a:effectLst>
            <a:outerShdw blurRad="50800" dist="38100" dir="2700000" algn="tl" rotWithShape="0">
              <a:prstClr val="black">
                <a:alpha val="40000"/>
              </a:prstClr>
            </a:outerShdw>
          </a:effectLst>
        </p:spPr>
      </p:pic>
      <p:sp>
        <p:nvSpPr>
          <p:cNvPr id="11" name="Title 1"/>
          <p:cNvSpPr>
            <a:spLocks noGrp="1"/>
          </p:cNvSpPr>
          <p:nvPr>
            <p:ph type="title"/>
          </p:nvPr>
        </p:nvSpPr>
        <p:spPr>
          <a:xfrm>
            <a:off x="107504" y="44624"/>
            <a:ext cx="8784976" cy="625434"/>
          </a:xfrm>
        </p:spPr>
        <p:txBody>
          <a:bodyPr>
            <a:noAutofit/>
          </a:bodyPr>
          <a:lstStyle/>
          <a:p>
            <a:r>
              <a:rPr lang="en-GB" sz="3100" dirty="0" smtClean="0"/>
              <a:t>P8.3 </a:t>
            </a:r>
            <a:r>
              <a:rPr lang="en-GB" sz="3100" dirty="0" smtClean="0"/>
              <a:t>– Using Income Statements in Decision Making</a:t>
            </a:r>
            <a:endParaRPr lang="en-GB" sz="3100" b="1" dirty="0" smtClean="0"/>
          </a:p>
        </p:txBody>
      </p:sp>
    </p:spTree>
    <p:extLst>
      <p:ext uri="{BB962C8B-B14F-4D97-AF65-F5344CB8AC3E}">
        <p14:creationId xmlns:p14="http://schemas.microsoft.com/office/powerpoint/2010/main" val="1073325215"/>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302990"/>
          </a:xfrm>
          <a:prstGeom prst="rect">
            <a:avLst/>
          </a:prstGeom>
        </p:spPr>
        <p:txBody>
          <a:bodyPr wrap="square">
            <a:spAutoFit/>
          </a:bodyPr>
          <a:lstStyle/>
          <a:p>
            <a:pPr marL="339725" indent="-339725">
              <a:spcAft>
                <a:spcPts val="600"/>
              </a:spcAft>
              <a:buClr>
                <a:srgbClr val="00B050"/>
              </a:buClr>
              <a:buFont typeface="+mj-lt"/>
              <a:buAutoNum type="arabicPeriod"/>
            </a:pPr>
            <a:r>
              <a:rPr lang="en-US" sz="1960" dirty="0" smtClean="0"/>
              <a:t>Ithar is a hairdresser. Her sales revenue was 10% higher this year than last year. She earned a total revenue of $50 000 last year. She charged an average of $5 for each customer last year and has not increased prices. She buys in materials such as shampoo and hairspray and has calculated that the cost is an average of $2 for each customer, She estimates that her overhead expenses are $10 000 this year.</a:t>
            </a:r>
          </a:p>
          <a:p>
            <a:pPr marL="625475" indent="-342900">
              <a:spcAft>
                <a:spcPts val="600"/>
              </a:spcAft>
              <a:buClr>
                <a:srgbClr val="00B050"/>
              </a:buClr>
              <a:buFont typeface="+mj-lt"/>
              <a:buAutoNum type="alphaLcParenR"/>
            </a:pPr>
            <a:r>
              <a:rPr lang="en-US" sz="1960" dirty="0" smtClean="0"/>
              <a:t>What is meant by ‘Sales Revenue’?	[2]</a:t>
            </a:r>
          </a:p>
          <a:p>
            <a:pPr marL="625475" indent="-342900">
              <a:spcAft>
                <a:spcPts val="600"/>
              </a:spcAft>
              <a:buClr>
                <a:srgbClr val="00B050"/>
              </a:buClr>
              <a:buFont typeface="+mj-lt"/>
              <a:buAutoNum type="alphaLcParenR"/>
            </a:pPr>
            <a:r>
              <a:rPr lang="en-US" sz="1960" dirty="0" smtClean="0"/>
              <a:t>Calculate Ithar’s sales revenue this year. Show your working.	[2]</a:t>
            </a:r>
          </a:p>
          <a:p>
            <a:pPr marL="625475" indent="-342900">
              <a:spcAft>
                <a:spcPts val="600"/>
              </a:spcAft>
              <a:buClr>
                <a:srgbClr val="00B050"/>
              </a:buClr>
              <a:buFont typeface="+mj-lt"/>
              <a:buAutoNum type="alphaLcParenR"/>
            </a:pPr>
            <a:r>
              <a:rPr lang="en-US" sz="1960" dirty="0" smtClean="0"/>
              <a:t>Identify 4 costs likely to be included in Ithar’s annual overhead expenses.	[4]</a:t>
            </a:r>
          </a:p>
          <a:p>
            <a:pPr marL="625475" indent="-342900">
              <a:spcAft>
                <a:spcPts val="600"/>
              </a:spcAft>
              <a:buClr>
                <a:srgbClr val="00B050"/>
              </a:buClr>
              <a:buFont typeface="+mj-lt"/>
              <a:buAutoNum type="alphaLcParenR"/>
            </a:pPr>
            <a:r>
              <a:rPr lang="en-US" sz="1960" dirty="0" smtClean="0"/>
              <a:t>Calculate Ithar’s new profit this year (using your results from b). Show your working.	[6]</a:t>
            </a:r>
          </a:p>
          <a:p>
            <a:pPr marL="625475" indent="-342900">
              <a:spcAft>
                <a:spcPts val="600"/>
              </a:spcAft>
              <a:buClr>
                <a:srgbClr val="00B050"/>
              </a:buClr>
              <a:buFont typeface="+mj-lt"/>
              <a:buAutoNum type="alphaLcParenR"/>
            </a:pPr>
            <a:r>
              <a:rPr lang="en-US" sz="1960" dirty="0" smtClean="0"/>
              <a:t>Ithar thinks that her net profit next year will be higher is she increases average prices to $6 per customer. Do you agree? Justify your answer.	[6]</a:t>
            </a:r>
          </a:p>
        </p:txBody>
      </p:sp>
      <p:sp>
        <p:nvSpPr>
          <p:cNvPr id="9" name="Title 1"/>
          <p:cNvSpPr>
            <a:spLocks noGrp="1"/>
          </p:cNvSpPr>
          <p:nvPr>
            <p:ph type="title"/>
          </p:nvPr>
        </p:nvSpPr>
        <p:spPr>
          <a:xfrm>
            <a:off x="107504" y="44624"/>
            <a:ext cx="8784976" cy="625434"/>
          </a:xfrm>
        </p:spPr>
        <p:txBody>
          <a:bodyPr>
            <a:noAutofit/>
          </a:bodyPr>
          <a:lstStyle/>
          <a:p>
            <a:r>
              <a:rPr lang="en-GB" sz="3100" dirty="0" smtClean="0"/>
              <a:t>P8.3 </a:t>
            </a:r>
            <a:r>
              <a:rPr lang="en-GB" sz="3100" dirty="0" smtClean="0"/>
              <a:t>– Using Income Statements in Decision Making</a:t>
            </a:r>
            <a:endParaRPr lang="en-GB" sz="3100" b="1" dirty="0" smtClean="0"/>
          </a:p>
        </p:txBody>
      </p:sp>
      <p:sp>
        <p:nvSpPr>
          <p:cNvPr id="10" name="TextBox 9">
            <a:hlinkClick r:id="rId3" action="ppaction://hlinkfile"/>
          </p:cNvPr>
          <p:cNvSpPr txBox="1"/>
          <p:nvPr/>
        </p:nvSpPr>
        <p:spPr>
          <a:xfrm>
            <a:off x="8460432" y="5899919"/>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701919815"/>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96752"/>
            <a:ext cx="8496623" cy="5539978"/>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dirty="0" smtClean="0"/>
              <a:t>Lamis develops computer games. She has developed two new games but she only has the capital to launch one of these. Game A is aimed at young children – around 6-10 year old. Game B is targeted at teenagers – around 13-18 years old. She has forecasted the following financial information.</a:t>
            </a:r>
          </a:p>
          <a:p>
            <a:pPr marL="339725" indent="-339725">
              <a:spcAft>
                <a:spcPts val="600"/>
              </a:spcAft>
              <a:buClr>
                <a:srgbClr val="00B050"/>
              </a:buClr>
              <a:buFont typeface="+mj-lt"/>
              <a:buAutoNum type="arabicPeriod" startAt="2"/>
            </a:pPr>
            <a:endParaRPr lang="en-US" sz="1100" dirty="0" smtClean="0"/>
          </a:p>
          <a:p>
            <a:pPr marL="339725" indent="-339725">
              <a:spcAft>
                <a:spcPts val="600"/>
              </a:spcAft>
              <a:buClr>
                <a:srgbClr val="00B050"/>
              </a:buClr>
              <a:buFont typeface="+mj-lt"/>
              <a:buAutoNum type="arabicPeriod" startAt="2"/>
            </a:pPr>
            <a:endParaRPr lang="en-US" sz="500" dirty="0" smtClean="0"/>
          </a:p>
          <a:p>
            <a:pPr>
              <a:spcAft>
                <a:spcPts val="600"/>
              </a:spcAft>
              <a:buClr>
                <a:srgbClr val="00B050"/>
              </a:buClr>
            </a:pPr>
            <a:endParaRPr lang="en-US" dirty="0" smtClean="0"/>
          </a:p>
          <a:p>
            <a:pPr>
              <a:spcAft>
                <a:spcPts val="600"/>
              </a:spcAft>
              <a:buClr>
                <a:srgbClr val="00B050"/>
              </a:buClr>
            </a:pPr>
            <a:endParaRPr lang="en-US" dirty="0" smtClean="0"/>
          </a:p>
          <a:p>
            <a:pPr>
              <a:spcAft>
                <a:spcPts val="600"/>
              </a:spcAft>
              <a:buClr>
                <a:srgbClr val="00B050"/>
              </a:buClr>
            </a:pPr>
            <a:endParaRPr lang="en-US" dirty="0" smtClean="0"/>
          </a:p>
          <a:p>
            <a:pPr marL="625475" indent="-342900">
              <a:spcAft>
                <a:spcPts val="600"/>
              </a:spcAft>
              <a:buClr>
                <a:srgbClr val="00B050"/>
              </a:buClr>
              <a:buFont typeface="+mj-lt"/>
              <a:buAutoNum type="alphaLcParenR"/>
            </a:pPr>
            <a:r>
              <a:rPr lang="en-US" dirty="0" smtClean="0"/>
              <a:t>What is meant by ‘cost of sales’?	[2]</a:t>
            </a:r>
          </a:p>
          <a:p>
            <a:pPr marL="625475" indent="-342900">
              <a:spcAft>
                <a:spcPts val="600"/>
              </a:spcAft>
              <a:buClr>
                <a:srgbClr val="00B050"/>
              </a:buClr>
              <a:buFont typeface="+mj-lt"/>
              <a:buAutoNum type="alphaLcParenR"/>
            </a:pPr>
            <a:r>
              <a:rPr lang="en-US" dirty="0" smtClean="0"/>
              <a:t>Identify </a:t>
            </a:r>
            <a:r>
              <a:rPr lang="en-US" b="1" dirty="0" smtClean="0"/>
              <a:t>two</a:t>
            </a:r>
            <a:r>
              <a:rPr lang="en-US" dirty="0" smtClean="0"/>
              <a:t> reasons why retained profit of a company is not the same as its net profit.	[2]</a:t>
            </a:r>
          </a:p>
          <a:p>
            <a:pPr marL="625475" indent="-342900">
              <a:spcAft>
                <a:spcPts val="600"/>
              </a:spcAft>
              <a:buClr>
                <a:srgbClr val="00B050"/>
              </a:buClr>
              <a:buFont typeface="+mj-lt"/>
              <a:buAutoNum type="alphaLcParenR"/>
            </a:pPr>
            <a:r>
              <a:rPr lang="en-US" dirty="0" smtClean="0"/>
              <a:t>Identify and explain </a:t>
            </a:r>
            <a:r>
              <a:rPr lang="en-US" b="1" dirty="0" smtClean="0"/>
              <a:t>two </a:t>
            </a:r>
            <a:r>
              <a:rPr lang="en-US" dirty="0" smtClean="0"/>
              <a:t>ways in which Lamis could try to increase sales revenue for any one of her existing games.</a:t>
            </a:r>
            <a:r>
              <a:rPr lang="en-US" dirty="0"/>
              <a:t>	</a:t>
            </a:r>
            <a:r>
              <a:rPr lang="en-US" dirty="0" smtClean="0"/>
              <a:t>[4]</a:t>
            </a:r>
          </a:p>
          <a:p>
            <a:pPr marL="625475" indent="-342900">
              <a:spcAft>
                <a:spcPts val="600"/>
              </a:spcAft>
              <a:buClr>
                <a:srgbClr val="00B050"/>
              </a:buClr>
              <a:buFont typeface="+mj-lt"/>
              <a:buAutoNum type="alphaLcParenR"/>
            </a:pPr>
            <a:r>
              <a:rPr lang="en-US" dirty="0"/>
              <a:t>Identify and explain </a:t>
            </a:r>
            <a:r>
              <a:rPr lang="en-US" b="1" dirty="0"/>
              <a:t>two </a:t>
            </a:r>
            <a:r>
              <a:rPr lang="en-US" dirty="0" smtClean="0"/>
              <a:t>other pieces of information that Lamis would find useful before making a choice between Game A and Game B.	[6]</a:t>
            </a:r>
          </a:p>
          <a:p>
            <a:pPr marL="625475" indent="-342900">
              <a:spcAft>
                <a:spcPts val="600"/>
              </a:spcAft>
              <a:buClr>
                <a:srgbClr val="00B050"/>
              </a:buClr>
              <a:buFont typeface="+mj-lt"/>
              <a:buAutoNum type="alphaLcParenR"/>
            </a:pPr>
            <a:r>
              <a:rPr lang="en-US" dirty="0" smtClean="0"/>
              <a:t>Advise Lamis which Game she should launch. Use calculations to support your answer.	[6]</a:t>
            </a:r>
          </a:p>
        </p:txBody>
      </p:sp>
      <p:graphicFrame>
        <p:nvGraphicFramePr>
          <p:cNvPr id="9" name="Table 8"/>
          <p:cNvGraphicFramePr>
            <a:graphicFrameLocks noGrp="1"/>
          </p:cNvGraphicFramePr>
          <p:nvPr>
            <p:extLst/>
          </p:nvPr>
        </p:nvGraphicFramePr>
        <p:xfrm>
          <a:off x="323528" y="2398008"/>
          <a:ext cx="8424936" cy="1463040"/>
        </p:xfrm>
        <a:graphic>
          <a:graphicData uri="http://schemas.openxmlformats.org/drawingml/2006/table">
            <a:tbl>
              <a:tblPr firstRow="1" bandRow="1">
                <a:tableStyleId>{5C22544A-7EE6-4342-B048-85BDC9FD1C3A}</a:tableStyleId>
              </a:tblPr>
              <a:tblGrid>
                <a:gridCol w="3960440"/>
                <a:gridCol w="2232248"/>
                <a:gridCol w="2232248"/>
              </a:tblGrid>
              <a:tr h="296147">
                <a:tc>
                  <a:txBody>
                    <a:bodyPr/>
                    <a:lstStyle/>
                    <a:p>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a:t>
                      </a:r>
                      <a:r>
                        <a:rPr lang="en-US" sz="1800" b="1" baseline="0" dirty="0" smtClean="0">
                          <a:solidFill>
                            <a:schemeClr val="tx1"/>
                          </a:solidFill>
                          <a:latin typeface="Arial" panose="020B0604020202020204" pitchFamily="34" charset="0"/>
                          <a:cs typeface="Arial" panose="020B0604020202020204" pitchFamily="34" charset="0"/>
                        </a:rPr>
                        <a:t>A</a:t>
                      </a:r>
                      <a:endParaRPr lang="en-US" sz="1800" b="1" dirty="0" smtClean="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a:r>
                        <a:rPr lang="en-US" sz="1800" b="1" dirty="0" smtClean="0">
                          <a:solidFill>
                            <a:schemeClr val="tx1"/>
                          </a:solidFill>
                          <a:latin typeface="Arial" panose="020B0604020202020204" pitchFamily="34" charset="0"/>
                          <a:cs typeface="Arial" panose="020B0604020202020204" pitchFamily="34" charset="0"/>
                        </a:rPr>
                        <a:t>Game 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Sales Revenue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3000 units @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2000 units @ $10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Cost of sales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$1.50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$3 per unit</a:t>
                      </a:r>
                      <a:endParaRPr lang="en-GB" sz="1800" b="0" u="sng"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6147">
                <a:tc>
                  <a:txBody>
                    <a:bodyPr/>
                    <a:lstStyle/>
                    <a:p>
                      <a:r>
                        <a:rPr lang="en-US" sz="1800" b="0" dirty="0" smtClean="0">
                          <a:solidFill>
                            <a:schemeClr val="tx1"/>
                          </a:solidFill>
                          <a:latin typeface="Arial" panose="020B0604020202020204" pitchFamily="34" charset="0"/>
                          <a:cs typeface="Arial" panose="020B0604020202020204" pitchFamily="34" charset="0"/>
                        </a:rPr>
                        <a:t>Expenses</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$4 000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800" b="0" dirty="0" smtClean="0">
                          <a:solidFill>
                            <a:schemeClr val="tx1"/>
                          </a:solidFill>
                          <a:latin typeface="Arial" panose="020B0604020202020204" pitchFamily="34" charset="0"/>
                          <a:cs typeface="Arial" panose="020B0604020202020204" pitchFamily="34" charset="0"/>
                        </a:rPr>
                        <a:t>$9 000</a:t>
                      </a:r>
                      <a:endParaRPr lang="en-GB" sz="1800" b="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extBox 9">
            <a:hlinkClick r:id="rId3" action="ppaction://hlinkfile"/>
          </p:cNvPr>
          <p:cNvSpPr txBox="1"/>
          <p:nvPr/>
        </p:nvSpPr>
        <p:spPr>
          <a:xfrm>
            <a:off x="8460432" y="4819557"/>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
        <p:nvSpPr>
          <p:cNvPr id="11" name="Title 1"/>
          <p:cNvSpPr>
            <a:spLocks noGrp="1"/>
          </p:cNvSpPr>
          <p:nvPr>
            <p:ph type="title"/>
          </p:nvPr>
        </p:nvSpPr>
        <p:spPr>
          <a:xfrm>
            <a:off x="107504" y="44624"/>
            <a:ext cx="8784976" cy="625434"/>
          </a:xfrm>
        </p:spPr>
        <p:txBody>
          <a:bodyPr>
            <a:noAutofit/>
          </a:bodyPr>
          <a:lstStyle/>
          <a:p>
            <a:r>
              <a:rPr lang="en-GB" sz="3100" dirty="0" smtClean="0"/>
              <a:t>P8.3 </a:t>
            </a:r>
            <a:r>
              <a:rPr lang="en-GB" sz="3100" dirty="0" smtClean="0"/>
              <a:t>– Using Income Statements in Decision Making</a:t>
            </a:r>
            <a:endParaRPr lang="en-GB" sz="3100" b="1" dirty="0" smtClean="0"/>
          </a:p>
        </p:txBody>
      </p:sp>
    </p:spTree>
    <p:extLst>
      <p:ext uri="{BB962C8B-B14F-4D97-AF65-F5344CB8AC3E}">
        <p14:creationId xmlns:p14="http://schemas.microsoft.com/office/powerpoint/2010/main" val="4168992276"/>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4000" dirty="0" smtClean="0"/>
              <a:t>8.3 </a:t>
            </a:r>
            <a:r>
              <a:rPr lang="en-GB" sz="4000" dirty="0" smtClean="0"/>
              <a:t>– Balance Sheets</a:t>
            </a:r>
            <a:endParaRPr lang="en-GB" sz="4000" b="1" dirty="0" smtClean="0"/>
          </a:p>
        </p:txBody>
      </p:sp>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6" y="1136938"/>
            <a:ext cx="6300068" cy="401648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In </a:t>
            </a:r>
            <a:r>
              <a:rPr lang="en-US" sz="1700" dirty="0" smtClean="0"/>
              <a:t>P2 </a:t>
            </a:r>
            <a:r>
              <a:rPr lang="en-US" sz="1700" dirty="0" smtClean="0"/>
              <a:t>we learned how a manager can calculate whether the business is making a profit or loss. This is clearly of great importance. However, by itself, the income statement does not tell us how much the business is worth. Business owners would be very interested to know how much their business is worth, This information, together with other details, is given on the </a:t>
            </a:r>
            <a:r>
              <a:rPr lang="en-US" sz="1700" b="1" dirty="0" smtClean="0"/>
              <a:t>balance sheet.</a:t>
            </a:r>
          </a:p>
          <a:p>
            <a:pPr marL="342900" indent="-342900">
              <a:buClr>
                <a:srgbClr val="00B050"/>
              </a:buClr>
              <a:buFont typeface="Wingdings 3" panose="05040102010807070707" pitchFamily="18" charset="2"/>
              <a:buChar char=""/>
            </a:pPr>
            <a:r>
              <a:rPr lang="en-US" sz="1700" dirty="0" smtClean="0"/>
              <a:t>The balance sheet is very different from an income statement, which records the income and expenses of a business, and the profit and loss it makes over a period of time – usually one year. The balance sheet records the value or worth of a business at just one moment in time – at the end of the financial year.</a:t>
            </a:r>
          </a:p>
          <a:p>
            <a:pPr marL="342900" indent="-342900">
              <a:buClr>
                <a:srgbClr val="00B050"/>
              </a:buClr>
              <a:buFont typeface="Wingdings 3" panose="05040102010807070707" pitchFamily="18" charset="2"/>
              <a:buChar char=""/>
            </a:pPr>
            <a:r>
              <a:rPr lang="en-US" sz="1700" dirty="0" smtClean="0"/>
              <a:t>A personal balance sheet example will help to introduce the basic concept of this account.</a:t>
            </a:r>
            <a:endParaRPr lang="en-US" sz="1700" dirty="0"/>
          </a:p>
        </p:txBody>
      </p:sp>
      <p:sp>
        <p:nvSpPr>
          <p:cNvPr id="8" name="TextBox 7"/>
          <p:cNvSpPr txBox="1"/>
          <p:nvPr/>
        </p:nvSpPr>
        <p:spPr>
          <a:xfrm>
            <a:off x="288155" y="5301208"/>
            <a:ext cx="6372077" cy="1246495"/>
          </a:xfrm>
          <a:prstGeom prst="rect">
            <a:avLst/>
          </a:prstGeom>
          <a:solidFill>
            <a:schemeClr val="tx2">
              <a:lumMod val="40000"/>
              <a:lumOff val="60000"/>
            </a:schemeClr>
          </a:solidFill>
          <a:ln w="38100">
            <a:solidFill>
              <a:srgbClr val="FF0000"/>
            </a:solidFill>
          </a:ln>
        </p:spPr>
        <p:txBody>
          <a:bodyPr wrap="square" rtlCol="0">
            <a:spAutoFit/>
          </a:bodyPr>
          <a:lstStyle/>
          <a:p>
            <a:r>
              <a:rPr lang="en-US" sz="1500" b="1" dirty="0" smtClean="0"/>
              <a:t>Tips for Success </a:t>
            </a:r>
            <a:r>
              <a:rPr lang="en-US" sz="1500" dirty="0" smtClean="0"/>
              <a:t>– You should take every chance to apply your answers to the balance sheet questions to the business in the case. E.g. if asked for ‘two fixed assets of a shop’ avoid suggesting ‘factory’ or flow line production machines. On this case, shop premises and delivery vehicles are much more likely to earn marks!</a:t>
            </a:r>
            <a:endParaRPr lang="en-GB" sz="1500" dirty="0"/>
          </a:p>
        </p:txBody>
      </p:sp>
    </p:spTree>
    <p:extLst>
      <p:ext uri="{BB962C8B-B14F-4D97-AF65-F5344CB8AC3E}">
        <p14:creationId xmlns:p14="http://schemas.microsoft.com/office/powerpoint/2010/main" val="2992414926"/>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800" dirty="0"/>
              <a:t>8.3 – Balance Sheets </a:t>
            </a:r>
            <a:r>
              <a:rPr lang="en-GB" sz="2800" dirty="0" smtClean="0"/>
              <a:t>–Personal Balance Sheet – Case Study</a:t>
            </a:r>
            <a:endParaRPr lang="en-GB" sz="2800" b="1" dirty="0" smtClean="0"/>
          </a:p>
        </p:txBody>
      </p:sp>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Sallah plans to start his own business. A government business adviser asked him ‘how much money can you put into the business?’ and Sallah had to admit, he did not really know! </a:t>
            </a:r>
          </a:p>
          <a:p>
            <a:pPr marL="342900" indent="-342900">
              <a:buClr>
                <a:srgbClr val="00B050"/>
              </a:buClr>
              <a:buFont typeface="Wingdings 3" panose="05040102010807070707" pitchFamily="18" charset="2"/>
              <a:buChar char=""/>
            </a:pPr>
            <a:r>
              <a:rPr lang="en-US" sz="1700" dirty="0" smtClean="0"/>
              <a:t>The adviser asked him for an approximate value of everything he owned including any bank accounts - as well as any debts and loans he had.</a:t>
            </a:r>
          </a:p>
          <a:p>
            <a:pPr marL="342900" indent="-342900">
              <a:buClr>
                <a:srgbClr val="00B050"/>
              </a:buClr>
              <a:buFont typeface="Wingdings 3" panose="05040102010807070707" pitchFamily="18" charset="2"/>
              <a:buChar char=""/>
            </a:pPr>
            <a:r>
              <a:rPr lang="en-US" sz="1700" dirty="0" smtClean="0"/>
              <a:t>Together they made 2 lists:</a:t>
            </a:r>
          </a:p>
          <a:p>
            <a:pPr marL="342900" indent="-342900">
              <a:buClr>
                <a:srgbClr val="00B050"/>
              </a:buClr>
              <a:buFont typeface="Wingdings 3" panose="05040102010807070707" pitchFamily="18" charset="2"/>
              <a:buChar char=""/>
            </a:pPr>
            <a:endParaRPr lang="en-US" sz="14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endParaRPr lang="en-US" sz="1700" dirty="0" smtClean="0"/>
          </a:p>
          <a:p>
            <a:pPr marL="342900" indent="-342900">
              <a:buClr>
                <a:srgbClr val="00B050"/>
              </a:buClr>
              <a:buFont typeface="Wingdings 3" panose="05040102010807070707" pitchFamily="18" charset="2"/>
              <a:buChar char=""/>
            </a:pPr>
            <a:endParaRPr lang="en-US" sz="1700" dirty="0"/>
          </a:p>
          <a:p>
            <a:pPr marL="342900" indent="-342900">
              <a:buClr>
                <a:srgbClr val="00B050"/>
              </a:buClr>
              <a:buFont typeface="Wingdings 3" panose="05040102010807070707" pitchFamily="18" charset="2"/>
              <a:buChar char=""/>
            </a:pPr>
            <a:r>
              <a:rPr lang="en-US" sz="1700" dirty="0" smtClean="0"/>
              <a:t>The adviser told Sallah: ‘The total </a:t>
            </a:r>
            <a:r>
              <a:rPr lang="en-US" sz="1700" dirty="0"/>
              <a:t>v</a:t>
            </a:r>
            <a:r>
              <a:rPr lang="en-US" sz="1700" dirty="0" smtClean="0"/>
              <a:t>alue of what you own is $35 500 more than the value of what you owe. The difference is called ‘</a:t>
            </a:r>
            <a:r>
              <a:rPr lang="en-US" sz="1700" b="1" dirty="0" smtClean="0"/>
              <a:t>Equity</a:t>
            </a:r>
            <a:r>
              <a:rPr lang="en-US" sz="1700" dirty="0" smtClean="0"/>
              <a:t>’ and means that you could, theoretically, invest that much if your own capital into your new business. Unfortunately it is not all in cash form!’</a:t>
            </a:r>
            <a:endParaRPr lang="en-US" sz="1700" dirty="0"/>
          </a:p>
        </p:txBody>
      </p:sp>
      <p:graphicFrame>
        <p:nvGraphicFramePr>
          <p:cNvPr id="3" name="Table 2"/>
          <p:cNvGraphicFramePr>
            <a:graphicFrameLocks noGrp="1"/>
          </p:cNvGraphicFramePr>
          <p:nvPr>
            <p:extLst/>
          </p:nvPr>
        </p:nvGraphicFramePr>
        <p:xfrm>
          <a:off x="288156" y="3308960"/>
          <a:ext cx="6372076" cy="1920240"/>
        </p:xfrm>
        <a:graphic>
          <a:graphicData uri="http://schemas.openxmlformats.org/drawingml/2006/table">
            <a:tbl>
              <a:tblPr firstRow="1" bandRow="1">
                <a:tableStyleId>{5C22544A-7EE6-4342-B048-85BDC9FD1C3A}</a:tableStyleId>
              </a:tblPr>
              <a:tblGrid>
                <a:gridCol w="2627660"/>
                <a:gridCol w="3744416"/>
              </a:tblGrid>
              <a:tr h="196280">
                <a:tc>
                  <a:txBody>
                    <a:bodyPr/>
                    <a:lstStyle/>
                    <a:p>
                      <a:r>
                        <a:rPr lang="en-US" sz="1500" dirty="0" smtClean="0">
                          <a:latin typeface="Arial" panose="020B0604020202020204" pitchFamily="34" charset="0"/>
                          <a:cs typeface="Arial" panose="020B0604020202020204" pitchFamily="34" charset="0"/>
                        </a:rPr>
                        <a:t>All items </a:t>
                      </a:r>
                      <a:r>
                        <a:rPr lang="en-US" sz="1500" b="1" i="1" dirty="0" smtClean="0">
                          <a:latin typeface="Arial" panose="020B0604020202020204" pitchFamily="34" charset="0"/>
                          <a:cs typeface="Arial" panose="020B0604020202020204" pitchFamily="34" charset="0"/>
                        </a:rPr>
                        <a:t>owned</a:t>
                      </a:r>
                      <a:r>
                        <a:rPr lang="en-US" sz="1500" b="1" i="0" baseline="0" dirty="0" smtClean="0">
                          <a:latin typeface="Arial" panose="020B0604020202020204" pitchFamily="34" charset="0"/>
                          <a:cs typeface="Arial" panose="020B0604020202020204" pitchFamily="34" charset="0"/>
                        </a:rPr>
                        <a:t> by Sallah</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All debts </a:t>
                      </a:r>
                      <a:r>
                        <a:rPr lang="en-US" sz="1500" i="1" dirty="0" smtClean="0">
                          <a:latin typeface="Arial" panose="020B0604020202020204" pitchFamily="34" charset="0"/>
                          <a:cs typeface="Arial" panose="020B0604020202020204" pitchFamily="34" charset="0"/>
                        </a:rPr>
                        <a:t>owed</a:t>
                      </a:r>
                      <a:r>
                        <a:rPr lang="en-US" sz="1500" b="0" i="1" dirty="0" smtClean="0">
                          <a:latin typeface="Arial" panose="020B0604020202020204" pitchFamily="34" charset="0"/>
                          <a:cs typeface="Arial" panose="020B0604020202020204" pitchFamily="34" charset="0"/>
                        </a:rPr>
                        <a:t> </a:t>
                      </a:r>
                      <a:r>
                        <a:rPr lang="en-US" sz="1500" b="1" i="0" dirty="0" smtClean="0">
                          <a:latin typeface="Arial" panose="020B0604020202020204" pitchFamily="34" charset="0"/>
                          <a:cs typeface="Arial" panose="020B0604020202020204" pitchFamily="34" charset="0"/>
                        </a:rPr>
                        <a:t>by</a:t>
                      </a:r>
                      <a:r>
                        <a:rPr lang="en-US" sz="1500" b="1" i="0" baseline="0" dirty="0" smtClean="0">
                          <a:latin typeface="Arial" panose="020B0604020202020204" pitchFamily="34" charset="0"/>
                          <a:cs typeface="Arial" panose="020B0604020202020204" pitchFamily="34" charset="0"/>
                        </a:rPr>
                        <a:t> Sallah</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House	$50 000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Loan on House (Mortgage)	$18 000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Car	$4500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Bank Loan</a:t>
                      </a:r>
                      <a:r>
                        <a:rPr lang="en-US" sz="1500" baseline="0" dirty="0" smtClean="0">
                          <a:latin typeface="Arial" panose="020B0604020202020204" pitchFamily="34" charset="0"/>
                          <a:cs typeface="Arial" panose="020B0604020202020204" pitchFamily="34" charset="0"/>
                        </a:rPr>
                        <a:t> on Car</a:t>
                      </a:r>
                      <a:r>
                        <a:rPr lang="en-US" sz="1500" dirty="0" smtClean="0">
                          <a:latin typeface="Arial" panose="020B0604020202020204" pitchFamily="34" charset="0"/>
                          <a:cs typeface="Arial" panose="020B0604020202020204" pitchFamily="34" charset="0"/>
                        </a:rPr>
                        <a:t>	$3000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Savings	$3000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dirty="0" smtClean="0">
                          <a:latin typeface="Arial" panose="020B0604020202020204" pitchFamily="34" charset="0"/>
                          <a:cs typeface="Arial" panose="020B0604020202020204" pitchFamily="34" charset="0"/>
                        </a:rPr>
                        <a:t>Owes</a:t>
                      </a:r>
                      <a:r>
                        <a:rPr lang="en-US" sz="1500" baseline="0" dirty="0" smtClean="0">
                          <a:latin typeface="Arial" panose="020B0604020202020204" pitchFamily="34" charset="0"/>
                          <a:cs typeface="Arial" panose="020B0604020202020204" pitchFamily="34" charset="0"/>
                        </a:rPr>
                        <a:t> Brother</a:t>
                      </a:r>
                      <a:r>
                        <a:rPr lang="en-US" sz="1500" dirty="0" smtClean="0">
                          <a:latin typeface="Arial" panose="020B0604020202020204" pitchFamily="34" charset="0"/>
                          <a:cs typeface="Arial" panose="020B0604020202020204" pitchFamily="34" charset="0"/>
                        </a:rPr>
                        <a:t>	$1500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dirty="0" smtClean="0">
                          <a:latin typeface="Arial" panose="020B0604020202020204" pitchFamily="34" charset="0"/>
                          <a:cs typeface="Arial" panose="020B0604020202020204" pitchFamily="34" charset="0"/>
                        </a:rPr>
                        <a:t>Bank Account	$500</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smtClean="0">
                          <a:latin typeface="Arial" panose="020B0604020202020204" pitchFamily="34" charset="0"/>
                          <a:cs typeface="Arial" panose="020B0604020202020204" pitchFamily="34" charset="0"/>
                        </a:rPr>
                        <a:t>	</a:t>
                      </a:r>
                      <a:endParaRPr lang="en-GB"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6280">
                <a:tc>
                  <a:txBody>
                    <a:bodyPr/>
                    <a:lstStyle/>
                    <a:p>
                      <a:pPr>
                        <a:tabLst>
                          <a:tab pos="1312863" algn="l"/>
                        </a:tabLst>
                      </a:pPr>
                      <a:r>
                        <a:rPr lang="en-US" sz="1500" b="1" dirty="0" smtClean="0">
                          <a:latin typeface="Arial" panose="020B0604020202020204" pitchFamily="34" charset="0"/>
                          <a:cs typeface="Arial" panose="020B0604020202020204" pitchFamily="34" charset="0"/>
                        </a:rPr>
                        <a:t>Total	$ 000</a:t>
                      </a:r>
                      <a:endParaRPr lang="en-GB" sz="15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tabLst>
                          <a:tab pos="2344738" algn="l"/>
                        </a:tabLst>
                      </a:pPr>
                      <a:r>
                        <a:rPr lang="en-US" sz="1500" b="1" dirty="0" smtClean="0">
                          <a:latin typeface="Arial" panose="020B0604020202020204" pitchFamily="34" charset="0"/>
                          <a:cs typeface="Arial" panose="020B0604020202020204" pitchFamily="34" charset="0"/>
                        </a:rPr>
                        <a:t>Total	$22 500</a:t>
                      </a:r>
                      <a:endParaRPr lang="en-GB" sz="15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06627684"/>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4000" dirty="0"/>
              <a:t>8.3 – Balance </a:t>
            </a:r>
            <a:r>
              <a:rPr lang="en-GB" sz="4000" dirty="0" smtClean="0"/>
              <a:t>Sheets - Assets</a:t>
            </a:r>
            <a:endParaRPr lang="en-GB" sz="4000" b="1" dirty="0" smtClean="0"/>
          </a:p>
        </p:txBody>
      </p:sp>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a:t>B</a:t>
            </a:r>
            <a:r>
              <a:rPr lang="en-US" dirty="0" smtClean="0"/>
              <a:t>usiness balance sheets follow exactly the same principals. They list and give a value to all of the </a:t>
            </a:r>
            <a:r>
              <a:rPr lang="en-US" b="1" dirty="0" smtClean="0"/>
              <a:t>assets</a:t>
            </a:r>
            <a:r>
              <a:rPr lang="en-US" dirty="0" smtClean="0"/>
              <a:t> and </a:t>
            </a:r>
            <a:r>
              <a:rPr lang="en-US" b="1" dirty="0" smtClean="0"/>
              <a:t>liabilities </a:t>
            </a:r>
            <a:r>
              <a:rPr lang="en-US" dirty="0" smtClean="0"/>
              <a:t>of the business. It is important to understand these terms before the layout of the balance sheet is explained.</a:t>
            </a:r>
          </a:p>
          <a:p>
            <a:pPr marL="342900" indent="-342900">
              <a:buClr>
                <a:srgbClr val="00B050"/>
              </a:buClr>
              <a:buFont typeface="Wingdings 3" panose="05040102010807070707" pitchFamily="18" charset="2"/>
              <a:buChar char=""/>
            </a:pPr>
            <a:r>
              <a:rPr lang="en-US" b="1" dirty="0" smtClean="0">
                <a:solidFill>
                  <a:srgbClr val="FF0000"/>
                </a:solidFill>
              </a:rPr>
              <a:t>Assets</a:t>
            </a:r>
            <a:r>
              <a:rPr lang="en-US" dirty="0" smtClean="0">
                <a:solidFill>
                  <a:srgbClr val="FF0000"/>
                </a:solidFill>
              </a:rPr>
              <a:t> are those items of value which are owned by the business.</a:t>
            </a:r>
          </a:p>
          <a:p>
            <a:pPr marL="342900" indent="-342900">
              <a:buClr>
                <a:srgbClr val="00B050"/>
              </a:buClr>
              <a:buFont typeface="Wingdings 3" panose="05040102010807070707" pitchFamily="18" charset="2"/>
              <a:buChar char=""/>
            </a:pPr>
            <a:r>
              <a:rPr lang="en-US" dirty="0" smtClean="0"/>
              <a:t>Land, buildings, equipment and vehicles are examples of non-current or fixed assets. They are likely to be kept by the business for more than one year. Most fixed assets, apart from land, depreciate over time so the value of these will fall on the balance sheet from one year to the next. Intangible assets are those that do not exist physically but still have a value – such as brand names, patents and copyrights.</a:t>
            </a:r>
          </a:p>
          <a:p>
            <a:pPr marL="342900" indent="-342900">
              <a:buClr>
                <a:srgbClr val="00B050"/>
              </a:buClr>
              <a:buFont typeface="Wingdings 3" panose="05040102010807070707" pitchFamily="18" charset="2"/>
              <a:buChar char=""/>
            </a:pPr>
            <a:r>
              <a:rPr lang="en-US" dirty="0" smtClean="0"/>
              <a:t>Cash inventories (stocks) and accounts receivables (debtor customers who owe money to the business) are only held for short periods of time and are called current assets.</a:t>
            </a:r>
            <a:endParaRPr lang="en-US" dirty="0"/>
          </a:p>
        </p:txBody>
      </p:sp>
    </p:spTree>
    <p:extLst>
      <p:ext uri="{BB962C8B-B14F-4D97-AF65-F5344CB8AC3E}">
        <p14:creationId xmlns:p14="http://schemas.microsoft.com/office/powerpoint/2010/main" val="1801677575"/>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a:t>8.3 – Balance </a:t>
            </a:r>
            <a:r>
              <a:rPr lang="en-GB" sz="4000" dirty="0" smtClean="0"/>
              <a:t>Sheets - </a:t>
            </a:r>
            <a:r>
              <a:rPr lang="en-GB" sz="4000" dirty="0" smtClean="0"/>
              <a:t>Liabilities</a:t>
            </a:r>
            <a:endParaRPr lang="en-GB" sz="4000" b="1" dirty="0" smtClean="0"/>
          </a:p>
        </p:txBody>
      </p:sp>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447814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00" b="1" dirty="0" smtClean="0">
                <a:solidFill>
                  <a:srgbClr val="FF0000"/>
                </a:solidFill>
              </a:rPr>
              <a:t>Liabilities </a:t>
            </a:r>
            <a:r>
              <a:rPr lang="en-US" sz="1500" dirty="0" smtClean="0">
                <a:solidFill>
                  <a:srgbClr val="FF0000"/>
                </a:solidFill>
              </a:rPr>
              <a:t>are items owed by the business, and have 2 main forms of these.</a:t>
            </a:r>
          </a:p>
          <a:p>
            <a:pPr marL="574675" indent="-225425">
              <a:buClr>
                <a:srgbClr val="00B050"/>
              </a:buClr>
              <a:buFont typeface="Arial" panose="020B0604020202020204" pitchFamily="34" charset="0"/>
              <a:buChar char="•"/>
            </a:pPr>
            <a:r>
              <a:rPr lang="en-US" sz="1500" b="1" dirty="0" smtClean="0"/>
              <a:t>Non current liabilities</a:t>
            </a:r>
            <a:r>
              <a:rPr lang="en-US" sz="1500" dirty="0" smtClean="0"/>
              <a:t> (or long-term liabilities) are long-term borrowings which do not have to be repaid within one year.</a:t>
            </a:r>
          </a:p>
          <a:p>
            <a:pPr marL="574675" indent="-225425">
              <a:buClr>
                <a:srgbClr val="00B050"/>
              </a:buClr>
              <a:buFont typeface="Arial" panose="020B0604020202020204" pitchFamily="34" charset="0"/>
              <a:buChar char="•"/>
            </a:pPr>
            <a:r>
              <a:rPr lang="en-US" sz="1500" b="1" dirty="0" smtClean="0"/>
              <a:t>Current liabilities</a:t>
            </a:r>
            <a:r>
              <a:rPr lang="en-US" sz="1500" dirty="0" smtClean="0"/>
              <a:t> are amounts owed by the business which must be repaid within one year, for example, bank overdraft and accounts payable (supplies / creditors owed money by the business)</a:t>
            </a:r>
          </a:p>
          <a:p>
            <a:pPr marL="342900" indent="-342900">
              <a:buClr>
                <a:srgbClr val="00B050"/>
              </a:buClr>
              <a:buFont typeface="Wingdings 3" panose="05040102010807070707" pitchFamily="18" charset="2"/>
              <a:buChar char=""/>
            </a:pPr>
            <a:r>
              <a:rPr lang="en-US" sz="1500" dirty="0" smtClean="0"/>
              <a:t>What is the importance of these terms? Using the previous case study of Sallah’s personal finances, the value of his assets, is greater than the value of his debts or liabilities, so he owns wealth. In the case of a business, this wealth belongs to the owners; in the case of companies, it belongs to the shareholders. This is why the balance sheet is so important to the users of the accounts (the owners of the business). It shows how much wealth or equity the owners have invested in the business. They would obviously like to see this increase by the end of the year.</a:t>
            </a:r>
          </a:p>
          <a:p>
            <a:pPr algn="ctr">
              <a:buClr>
                <a:srgbClr val="00B050"/>
              </a:buClr>
            </a:pPr>
            <a:r>
              <a:rPr lang="en-US" sz="1500" b="1" dirty="0" smtClean="0">
                <a:solidFill>
                  <a:srgbClr val="FF0000"/>
                </a:solidFill>
              </a:rPr>
              <a:t>Total assets – total liabilities = owners’ equity (shareholder’s funds in a limited company)</a:t>
            </a:r>
            <a:endParaRPr lang="en-US" sz="1500" b="1" dirty="0">
              <a:solidFill>
                <a:srgbClr val="FF0000"/>
              </a:solidFill>
            </a:endParaRPr>
          </a:p>
        </p:txBody>
      </p:sp>
      <p:sp>
        <p:nvSpPr>
          <p:cNvPr id="3" name="TextBox 2"/>
          <p:cNvSpPr txBox="1"/>
          <p:nvPr/>
        </p:nvSpPr>
        <p:spPr>
          <a:xfrm>
            <a:off x="288155" y="5589240"/>
            <a:ext cx="6372077" cy="1015663"/>
          </a:xfrm>
          <a:prstGeom prst="rect">
            <a:avLst/>
          </a:prstGeom>
          <a:solidFill>
            <a:schemeClr val="tx2">
              <a:lumMod val="40000"/>
              <a:lumOff val="60000"/>
            </a:schemeClr>
          </a:solidFill>
          <a:ln w="38100">
            <a:solidFill>
              <a:srgbClr val="FF0000"/>
            </a:solidFill>
          </a:ln>
        </p:spPr>
        <p:txBody>
          <a:bodyPr wrap="square" rtlCol="0">
            <a:spAutoFit/>
          </a:bodyPr>
          <a:lstStyle/>
          <a:p>
            <a:r>
              <a:rPr lang="en-US" sz="1500" b="1" dirty="0" smtClean="0"/>
              <a:t>Tips for Success </a:t>
            </a:r>
            <a:r>
              <a:rPr lang="en-US" sz="1500" dirty="0" smtClean="0"/>
              <a:t>– There is more than one accounting term used for many balance sheet items (some of these are given in brackets). Cambridge use the standard international terminology but many give other terms as well to aid your understanding.</a:t>
            </a:r>
            <a:endParaRPr lang="en-GB" sz="1500" dirty="0"/>
          </a:p>
        </p:txBody>
      </p:sp>
    </p:spTree>
    <p:extLst>
      <p:ext uri="{BB962C8B-B14F-4D97-AF65-F5344CB8AC3E}">
        <p14:creationId xmlns:p14="http://schemas.microsoft.com/office/powerpoint/2010/main" val="3805391139"/>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700" dirty="0"/>
              <a:t>8.3 – Balance </a:t>
            </a:r>
            <a:r>
              <a:rPr lang="en-GB" sz="2700" dirty="0" smtClean="0"/>
              <a:t>Sheets - Case </a:t>
            </a:r>
            <a:r>
              <a:rPr lang="en-GB" sz="2700" dirty="0" smtClean="0"/>
              <a:t>Study – Company Balance Sheet</a:t>
            </a:r>
            <a:endParaRPr lang="en-GB" sz="2700" b="1" dirty="0" smtClean="0"/>
          </a:p>
        </p:txBody>
      </p:sp>
      <p:sp>
        <p:nvSpPr>
          <p:cNvPr id="2" name="Rectangle 1"/>
          <p:cNvSpPr/>
          <p:nvPr/>
        </p:nvSpPr>
        <p:spPr>
          <a:xfrm>
            <a:off x="288155" y="1136938"/>
            <a:ext cx="2123605" cy="4770537"/>
          </a:xfrm>
          <a:prstGeom prst="rect">
            <a:avLst/>
          </a:prstGeom>
        </p:spPr>
        <p:txBody>
          <a:bodyPr wrap="square">
            <a:spAutoFit/>
          </a:bodyPr>
          <a:lstStyle/>
          <a:p>
            <a:pPr marL="280988" indent="-280988">
              <a:buClr>
                <a:srgbClr val="00B050"/>
              </a:buClr>
              <a:buFont typeface="Wingdings 3" panose="05040102010807070707" pitchFamily="18" charset="2"/>
              <a:buChar char=""/>
            </a:pPr>
            <a:r>
              <a:rPr lang="en-US" sz="1600" dirty="0" smtClean="0"/>
              <a:t>This is a typical balance sheet for Abd Machines Ltd. The previous year’s figures are also usually shown to allow for easy comparisons, The terms have not yet been explained are looked at in more detail below.</a:t>
            </a:r>
          </a:p>
          <a:p>
            <a:pPr marL="280988" indent="-280988">
              <a:buClr>
                <a:srgbClr val="00B050"/>
              </a:buClr>
              <a:buFont typeface="Wingdings 3" panose="05040102010807070707" pitchFamily="18" charset="2"/>
              <a:buChar char=""/>
            </a:pPr>
            <a:r>
              <a:rPr lang="en-US" sz="1600" i="1" dirty="0" smtClean="0"/>
              <a:t>Abd Machines Ltd. Balance sheet as at 31/03/2015 ($000)</a:t>
            </a:r>
          </a:p>
        </p:txBody>
      </p:sp>
      <p:graphicFrame>
        <p:nvGraphicFramePr>
          <p:cNvPr id="4" name="Table 3"/>
          <p:cNvGraphicFramePr>
            <a:graphicFrameLocks noGrp="1"/>
          </p:cNvGraphicFramePr>
          <p:nvPr>
            <p:extLst/>
          </p:nvPr>
        </p:nvGraphicFramePr>
        <p:xfrm>
          <a:off x="2411760" y="1124744"/>
          <a:ext cx="6408711" cy="5477256"/>
        </p:xfrm>
        <a:graphic>
          <a:graphicData uri="http://schemas.openxmlformats.org/drawingml/2006/table">
            <a:tbl>
              <a:tblPr firstRow="1" bandRow="1">
                <a:tableStyleId>{5C22544A-7EE6-4342-B048-85BDC9FD1C3A}</a:tableStyleId>
              </a:tblPr>
              <a:tblGrid>
                <a:gridCol w="3816424"/>
                <a:gridCol w="1224136"/>
                <a:gridCol w="1368151"/>
              </a:tblGrid>
              <a:tr h="191537">
                <a:tc>
                  <a:txBody>
                    <a:bodyPr/>
                    <a:lstStyle/>
                    <a:p>
                      <a:r>
                        <a:rPr lang="en-US" sz="1200" dirty="0" smtClean="0">
                          <a:latin typeface="Arial" panose="020B0604020202020204" pitchFamily="34" charset="0"/>
                          <a:cs typeface="Arial" panose="020B0604020202020204" pitchFamily="34" charset="0"/>
                        </a:rPr>
                        <a:t>ASSETS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2015</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2014</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Non-Current (fixes</a:t>
                      </a:r>
                      <a:r>
                        <a:rPr lang="en-US" sz="1200" b="1" baseline="0" dirty="0" smtClean="0">
                          <a:latin typeface="Arial" panose="020B0604020202020204" pitchFamily="34" charset="0"/>
                          <a:cs typeface="Arial" panose="020B0604020202020204" pitchFamily="34" charset="0"/>
                        </a:rPr>
                        <a:t>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Land and Buildings</a:t>
                      </a:r>
                    </a:p>
                    <a:p>
                      <a:r>
                        <a:rPr lang="en-US" sz="1200" dirty="0" smtClean="0">
                          <a:latin typeface="Arial" panose="020B0604020202020204" pitchFamily="34" charset="0"/>
                          <a:cs typeface="Arial" panose="020B0604020202020204" pitchFamily="34" charset="0"/>
                        </a:rPr>
                        <a:t>Machinery</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450</a:t>
                      </a:r>
                    </a:p>
                    <a:p>
                      <a:pPr algn="ctr"/>
                      <a:r>
                        <a:rPr lang="en-US" sz="1200" u="sng" dirty="0" smtClean="0">
                          <a:latin typeface="Arial" panose="020B0604020202020204" pitchFamily="34" charset="0"/>
                          <a:cs typeface="Arial" panose="020B0604020202020204" pitchFamily="34" charset="0"/>
                        </a:rPr>
                        <a:t>700</a:t>
                      </a:r>
                    </a:p>
                    <a:p>
                      <a:pPr algn="ctr"/>
                      <a:r>
                        <a:rPr lang="en-US" sz="1200" u="none" dirty="0" smtClean="0">
                          <a:latin typeface="Arial" panose="020B0604020202020204" pitchFamily="34" charset="0"/>
                          <a:cs typeface="Arial" panose="020B0604020202020204" pitchFamily="34" charset="0"/>
                        </a:rPr>
                        <a:t>1150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400</a:t>
                      </a:r>
                    </a:p>
                    <a:p>
                      <a:pPr algn="ctr"/>
                      <a:r>
                        <a:rPr lang="en-US" sz="1200" u="sng" dirty="0" smtClean="0">
                          <a:latin typeface="Arial" panose="020B0604020202020204" pitchFamily="34" charset="0"/>
                          <a:cs typeface="Arial" panose="020B0604020202020204" pitchFamily="34" charset="0"/>
                        </a:rPr>
                        <a:t>600</a:t>
                      </a:r>
                      <a:endParaRPr lang="en-US" sz="1200" u="none" dirty="0" smtClean="0">
                        <a:latin typeface="Arial" panose="020B0604020202020204" pitchFamily="34" charset="0"/>
                        <a:cs typeface="Arial" panose="020B0604020202020204" pitchFamily="34" charset="0"/>
                      </a:endParaRPr>
                    </a:p>
                    <a:p>
                      <a:pPr algn="ctr"/>
                      <a:r>
                        <a:rPr lang="en-US" sz="1200" u="none" dirty="0" smtClean="0">
                          <a:latin typeface="Arial" panose="020B0604020202020204" pitchFamily="34" charset="0"/>
                          <a:cs typeface="Arial" panose="020B0604020202020204" pitchFamily="34" charset="0"/>
                        </a:rPr>
                        <a:t>1040</a:t>
                      </a:r>
                      <a:endParaRPr lang="en-GB" sz="1200" u="sng"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Current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u="sng"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Inventories (stocks)</a:t>
                      </a:r>
                    </a:p>
                    <a:p>
                      <a:r>
                        <a:rPr lang="en-US" sz="1200" dirty="0" smtClean="0">
                          <a:latin typeface="Arial" panose="020B0604020202020204" pitchFamily="34" charset="0"/>
                          <a:cs typeface="Arial" panose="020B0604020202020204" pitchFamily="34" charset="0"/>
                        </a:rPr>
                        <a:t>Accounts receivables</a:t>
                      </a:r>
                    </a:p>
                    <a:p>
                      <a:r>
                        <a:rPr lang="en-US" sz="1200" dirty="0" smtClean="0">
                          <a:latin typeface="Arial" panose="020B0604020202020204" pitchFamily="34" charset="0"/>
                          <a:cs typeface="Arial" panose="020B0604020202020204" pitchFamily="34" charset="0"/>
                        </a:rPr>
                        <a:t>Cash</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80</a:t>
                      </a:r>
                    </a:p>
                    <a:p>
                      <a:pPr algn="ctr"/>
                      <a:r>
                        <a:rPr lang="en-US" sz="1200" dirty="0" smtClean="0">
                          <a:latin typeface="Arial" panose="020B0604020202020204" pitchFamily="34" charset="0"/>
                          <a:cs typeface="Arial" panose="020B0604020202020204" pitchFamily="34" charset="0"/>
                        </a:rPr>
                        <a:t>50</a:t>
                      </a:r>
                      <a:endParaRPr lang="en-GB" sz="1200" dirty="0" smtClean="0">
                        <a:latin typeface="Arial" panose="020B0604020202020204" pitchFamily="34" charset="0"/>
                        <a:cs typeface="Arial" panose="020B0604020202020204" pitchFamily="34" charset="0"/>
                      </a:endParaRPr>
                    </a:p>
                    <a:p>
                      <a:pPr algn="ctr"/>
                      <a:r>
                        <a:rPr lang="en-US" sz="1200" u="sng" dirty="0" smtClean="0">
                          <a:latin typeface="Arial" panose="020B0604020202020204" pitchFamily="34" charset="0"/>
                          <a:cs typeface="Arial" panose="020B0604020202020204" pitchFamily="34" charset="0"/>
                        </a:rPr>
                        <a:t>10</a:t>
                      </a:r>
                    </a:p>
                    <a:p>
                      <a:pPr algn="ctr"/>
                      <a:r>
                        <a:rPr lang="en-US" sz="1200" u="none" dirty="0" smtClean="0">
                          <a:latin typeface="Arial" panose="020B0604020202020204" pitchFamily="34" charset="0"/>
                          <a:cs typeface="Arial" panose="020B0604020202020204" pitchFamily="34" charset="0"/>
                        </a:rPr>
                        <a:t>140</a:t>
                      </a: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50</a:t>
                      </a:r>
                    </a:p>
                    <a:p>
                      <a:pPr algn="ctr"/>
                      <a:r>
                        <a:rPr lang="en-US" sz="1200" dirty="0" smtClean="0">
                          <a:latin typeface="Arial" panose="020B0604020202020204" pitchFamily="34" charset="0"/>
                          <a:cs typeface="Arial" panose="020B0604020202020204" pitchFamily="34" charset="0"/>
                        </a:rPr>
                        <a:t>60</a:t>
                      </a:r>
                    </a:p>
                    <a:p>
                      <a:pPr algn="ctr"/>
                      <a:r>
                        <a:rPr lang="en-US" sz="1200" u="sng" dirty="0" smtClean="0">
                          <a:latin typeface="Arial" panose="020B0604020202020204" pitchFamily="34" charset="0"/>
                          <a:cs typeface="Arial" panose="020B0604020202020204" pitchFamily="34" charset="0"/>
                        </a:rPr>
                        <a:t>15</a:t>
                      </a:r>
                    </a:p>
                    <a:p>
                      <a:pPr algn="ctr"/>
                      <a:r>
                        <a:rPr lang="en-US" sz="1200" u="none" dirty="0" smtClean="0">
                          <a:latin typeface="Arial" panose="020B0604020202020204" pitchFamily="34" charset="0"/>
                          <a:cs typeface="Arial" panose="020B0604020202020204" pitchFamily="34" charset="0"/>
                        </a:rPr>
                        <a:t>125</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ASSETS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1290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1165</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Current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79246">
                <a:tc>
                  <a:txBody>
                    <a:bodyPr/>
                    <a:lstStyle/>
                    <a:p>
                      <a:r>
                        <a:rPr lang="en-US" sz="1200" dirty="0" smtClean="0">
                          <a:latin typeface="Arial" panose="020B0604020202020204" pitchFamily="34" charset="0"/>
                          <a:cs typeface="Arial" panose="020B0604020202020204" pitchFamily="34" charset="0"/>
                        </a:rPr>
                        <a:t>Accounts</a:t>
                      </a:r>
                      <a:r>
                        <a:rPr lang="en-US" sz="1200" baseline="0" dirty="0" smtClean="0">
                          <a:latin typeface="Arial" panose="020B0604020202020204" pitchFamily="34" charset="0"/>
                          <a:cs typeface="Arial" panose="020B0604020202020204" pitchFamily="34" charset="0"/>
                        </a:rPr>
                        <a:t> payable (creditors)</a:t>
                      </a:r>
                    </a:p>
                    <a:p>
                      <a:r>
                        <a:rPr lang="en-US" sz="1200" baseline="0" dirty="0" smtClean="0">
                          <a:latin typeface="Arial" panose="020B0604020202020204" pitchFamily="34" charset="0"/>
                          <a:cs typeface="Arial" panose="020B0604020202020204" pitchFamily="34" charset="0"/>
                        </a:rPr>
                        <a:t>Bank Overdraft</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65</a:t>
                      </a:r>
                    </a:p>
                    <a:p>
                      <a:pPr algn="ctr"/>
                      <a:r>
                        <a:rPr lang="en-US" sz="1200" u="sng" dirty="0" smtClean="0">
                          <a:latin typeface="Arial" panose="020B0604020202020204" pitchFamily="34" charset="0"/>
                          <a:cs typeface="Arial" panose="020B0604020202020204" pitchFamily="34" charset="0"/>
                        </a:rPr>
                        <a:t>65</a:t>
                      </a:r>
                    </a:p>
                    <a:p>
                      <a:pPr algn="ctr"/>
                      <a:r>
                        <a:rPr lang="en-US" sz="1200" u="none" dirty="0" smtClean="0">
                          <a:latin typeface="Arial" panose="020B0604020202020204" pitchFamily="34" charset="0"/>
                          <a:cs typeface="Arial" panose="020B0604020202020204" pitchFamily="34" charset="0"/>
                        </a:rPr>
                        <a:t>130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u="none" dirty="0" smtClean="0">
                          <a:latin typeface="Arial" panose="020B0604020202020204" pitchFamily="34" charset="0"/>
                          <a:cs typeface="Arial" panose="020B0604020202020204" pitchFamily="34" charset="0"/>
                        </a:rPr>
                        <a:t>40</a:t>
                      </a:r>
                    </a:p>
                    <a:p>
                      <a:pPr algn="ctr"/>
                      <a:r>
                        <a:rPr lang="en-US" sz="1200" u="sng" dirty="0" smtClean="0">
                          <a:latin typeface="Arial" panose="020B0604020202020204" pitchFamily="34" charset="0"/>
                          <a:cs typeface="Arial" panose="020B0604020202020204" pitchFamily="34" charset="0"/>
                        </a:rPr>
                        <a:t>60</a:t>
                      </a:r>
                    </a:p>
                    <a:p>
                      <a:pPr algn="ctr"/>
                      <a:r>
                        <a:rPr lang="en-US" sz="1200" u="none" dirty="0" smtClean="0">
                          <a:latin typeface="Arial" panose="020B0604020202020204" pitchFamily="34" charset="0"/>
                          <a:cs typeface="Arial" panose="020B0604020202020204" pitchFamily="34" charset="0"/>
                        </a:rPr>
                        <a:t>100</a:t>
                      </a:r>
                      <a:endParaRPr lang="en-GB" sz="1200" u="none"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Non</a:t>
                      </a:r>
                      <a:r>
                        <a:rPr lang="en-US" sz="1200" baseline="0" dirty="0" smtClean="0">
                          <a:latin typeface="Arial" panose="020B0604020202020204" pitchFamily="34" charset="0"/>
                          <a:cs typeface="Arial" panose="020B0604020202020204" pitchFamily="34" charset="0"/>
                        </a:rPr>
                        <a:t> Current (Long-term) liabilities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Long-term</a:t>
                      </a:r>
                      <a:r>
                        <a:rPr lang="en-US" sz="1200" baseline="0" dirty="0" smtClean="0">
                          <a:latin typeface="Arial" panose="020B0604020202020204" pitchFamily="34" charset="0"/>
                          <a:cs typeface="Arial" panose="020B0604020202020204" pitchFamily="34" charset="0"/>
                        </a:rPr>
                        <a:t> bank loan</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300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245</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430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345</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 ASSETS – TOTAL</a:t>
                      </a:r>
                      <a:r>
                        <a:rPr lang="en-US" sz="1200" b="1" baseline="0" dirty="0" smtClean="0">
                          <a:latin typeface="Arial" panose="020B0604020202020204" pitchFamily="34" charset="0"/>
                          <a:cs typeface="Arial" panose="020B0604020202020204" pitchFamily="34" charset="0"/>
                        </a:rPr>
                        <a:t> LIABILITIES</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860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820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Shareholders’ equity (Shareholders’ funds)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520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500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dirty="0" smtClean="0">
                          <a:latin typeface="Arial" panose="020B0604020202020204" pitchFamily="34" charset="0"/>
                          <a:cs typeface="Arial" panose="020B0604020202020204" pitchFamily="34" charset="0"/>
                        </a:rPr>
                        <a:t>Profit</a:t>
                      </a:r>
                      <a:r>
                        <a:rPr lang="en-US" sz="1200" baseline="0" dirty="0" smtClean="0">
                          <a:latin typeface="Arial" panose="020B0604020202020204" pitchFamily="34" charset="0"/>
                          <a:cs typeface="Arial" panose="020B0604020202020204" pitchFamily="34" charset="0"/>
                        </a:rPr>
                        <a:t> and Loss Account reserves</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340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320</a:t>
                      </a:r>
                      <a:endParaRPr lang="en-GB" sz="1200"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1537">
                <a:tc>
                  <a:txBody>
                    <a:bodyPr/>
                    <a:lstStyle/>
                    <a:p>
                      <a:r>
                        <a:rPr lang="en-US" sz="1200" b="1" dirty="0" smtClean="0">
                          <a:latin typeface="Arial" panose="020B0604020202020204" pitchFamily="34" charset="0"/>
                          <a:cs typeface="Arial" panose="020B0604020202020204" pitchFamily="34" charset="0"/>
                        </a:rPr>
                        <a:t>TOTAL</a:t>
                      </a:r>
                      <a:r>
                        <a:rPr lang="en-US" sz="1200" b="1" baseline="0" dirty="0" smtClean="0">
                          <a:latin typeface="Arial" panose="020B0604020202020204" pitchFamily="34" charset="0"/>
                          <a:cs typeface="Arial" panose="020B0604020202020204" pitchFamily="34" charset="0"/>
                        </a:rPr>
                        <a:t> SHAREHOLDERS’ FUNDS/EQUITY</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860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1" dirty="0" smtClean="0">
                          <a:latin typeface="Arial" panose="020B0604020202020204" pitchFamily="34" charset="0"/>
                          <a:cs typeface="Arial" panose="020B0604020202020204" pitchFamily="34" charset="0"/>
                        </a:rPr>
                        <a:t>820</a:t>
                      </a:r>
                      <a:endParaRPr lang="en-GB" sz="1200" b="1" dirty="0">
                        <a:latin typeface="Arial" panose="020B0604020202020204" pitchFamily="34" charset="0"/>
                        <a:cs typeface="Arial" panose="020B0604020202020204" pitchFamily="34" charset="0"/>
                      </a:endParaRPr>
                    </a:p>
                  </a:txBody>
                  <a:tcPr marT="36576" marB="274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81219934"/>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800" dirty="0"/>
              <a:t>8.3 – Balance Sheets </a:t>
            </a:r>
            <a:r>
              <a:rPr lang="en-GB" sz="2800" dirty="0" smtClean="0"/>
              <a:t>– Explanation of Balance Sheet terms</a:t>
            </a:r>
            <a:endParaRPr lang="en-GB" sz="2800" b="1" dirty="0" smtClean="0"/>
          </a:p>
        </p:txBody>
      </p:sp>
      <p:graphicFrame>
        <p:nvGraphicFramePr>
          <p:cNvPr id="25" name="Table 2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88155" y="1136938"/>
            <a:ext cx="6448301" cy="373948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80" b="1" dirty="0" smtClean="0"/>
              <a:t>Non-Current </a:t>
            </a:r>
            <a:r>
              <a:rPr lang="en-US" sz="1580" dirty="0" smtClean="0"/>
              <a:t>and </a:t>
            </a:r>
            <a:r>
              <a:rPr lang="en-US" sz="1580" b="1" dirty="0" smtClean="0"/>
              <a:t>Current Assets, </a:t>
            </a:r>
            <a:r>
              <a:rPr lang="en-US" sz="1580" dirty="0" smtClean="0"/>
              <a:t>Current and </a:t>
            </a:r>
            <a:r>
              <a:rPr lang="en-US" sz="1580" b="1" dirty="0" smtClean="0"/>
              <a:t>Non-Current Liabilities</a:t>
            </a:r>
            <a:endParaRPr lang="en-US" sz="1580" dirty="0" smtClean="0"/>
          </a:p>
          <a:p>
            <a:pPr marL="574675" indent="-225425">
              <a:buClr>
                <a:srgbClr val="00B050"/>
              </a:buClr>
              <a:buFont typeface="Arial" panose="020B0604020202020204" pitchFamily="34" charset="0"/>
              <a:buChar char="•"/>
            </a:pPr>
            <a:r>
              <a:rPr lang="en-US" sz="1580" dirty="0" smtClean="0"/>
              <a:t>Total assets less total liabilities is always equal to total shareholders’ funds or equity - otherwise the balance sheet would not balance!</a:t>
            </a:r>
          </a:p>
          <a:p>
            <a:pPr marL="574675" indent="-225425">
              <a:buClr>
                <a:srgbClr val="00B050"/>
              </a:buClr>
              <a:buFont typeface="Arial" panose="020B0604020202020204" pitchFamily="34" charset="0"/>
              <a:buChar char="•"/>
            </a:pPr>
            <a:r>
              <a:rPr lang="en-US" sz="1580" dirty="0" smtClean="0"/>
              <a:t>Shareholders’ equity (or shareholders’ funds) is the total sum of money invested into the business by the owners of the company – the shareholders. This money is invested in 2 ways:</a:t>
            </a:r>
          </a:p>
          <a:p>
            <a:pPr marL="1031875" lvl="1" indent="-225425">
              <a:buClr>
                <a:srgbClr val="00B050"/>
              </a:buClr>
              <a:buFont typeface="Arial" panose="020B0604020202020204" pitchFamily="34" charset="0"/>
              <a:buChar char="•"/>
            </a:pPr>
            <a:r>
              <a:rPr lang="en-US" sz="1580" dirty="0" smtClean="0"/>
              <a:t>Share capital is the money put into the business when the shareholders bought newly issues shares.</a:t>
            </a:r>
          </a:p>
          <a:p>
            <a:pPr marL="1031875" lvl="1" indent="-225425">
              <a:buClr>
                <a:srgbClr val="00B050"/>
              </a:buClr>
              <a:buFont typeface="Arial" panose="020B0604020202020204" pitchFamily="34" charset="0"/>
              <a:buChar char="•"/>
            </a:pPr>
            <a:r>
              <a:rPr lang="en-US" sz="1580" dirty="0" smtClean="0"/>
              <a:t>Reserves arise for a number of reasons. Profit and loss reserves are retained profits from current and previous years. This profit is owned by the shareholders but has not been paid out to them in the form of dividends, It is kept in the business as part of the shareholders’ funds.</a:t>
            </a:r>
          </a:p>
        </p:txBody>
      </p:sp>
      <p:sp>
        <p:nvSpPr>
          <p:cNvPr id="4" name="Rectangle 3"/>
          <p:cNvSpPr/>
          <p:nvPr/>
        </p:nvSpPr>
        <p:spPr>
          <a:xfrm>
            <a:off x="258140" y="5013176"/>
            <a:ext cx="6478316" cy="1569660"/>
          </a:xfrm>
          <a:prstGeom prst="rect">
            <a:avLst/>
          </a:prstGeom>
          <a:solidFill>
            <a:schemeClr val="tx2">
              <a:lumMod val="20000"/>
              <a:lumOff val="80000"/>
            </a:schemeClr>
          </a:solidFill>
        </p:spPr>
        <p:txBody>
          <a:bodyPr wrap="square">
            <a:spAutoFit/>
          </a:bodyPr>
          <a:lstStyle/>
          <a:p>
            <a:pPr marL="0" indent="0">
              <a:buNone/>
            </a:pPr>
            <a:r>
              <a:rPr lang="en-US" sz="1600" b="1" dirty="0">
                <a:solidFill>
                  <a:srgbClr val="FF0000"/>
                </a:solidFill>
              </a:rPr>
              <a:t>Non-Current Assets </a:t>
            </a:r>
            <a:r>
              <a:rPr lang="en-US" sz="1600" dirty="0"/>
              <a:t>– The items owned by the business for more than one year.</a:t>
            </a:r>
          </a:p>
          <a:p>
            <a:pPr marL="0" indent="0">
              <a:buNone/>
            </a:pPr>
            <a:r>
              <a:rPr lang="en-US" sz="1600" b="1" dirty="0">
                <a:solidFill>
                  <a:srgbClr val="FF0000"/>
                </a:solidFill>
              </a:rPr>
              <a:t>Current Assets </a:t>
            </a:r>
            <a:r>
              <a:rPr lang="en-US" sz="1600" dirty="0"/>
              <a:t>– The items owned by the business and used within one year.</a:t>
            </a:r>
          </a:p>
          <a:p>
            <a:pPr marL="0" indent="0">
              <a:buNone/>
            </a:pPr>
            <a:r>
              <a:rPr lang="en-US" sz="1600" b="1" dirty="0">
                <a:solidFill>
                  <a:srgbClr val="FF0000"/>
                </a:solidFill>
              </a:rPr>
              <a:t>Non-Current Liabilities </a:t>
            </a:r>
            <a:r>
              <a:rPr lang="en-US" sz="1600" dirty="0"/>
              <a:t>– Long term debts owed by the business.</a:t>
            </a:r>
          </a:p>
          <a:p>
            <a:pPr marL="0" indent="0">
              <a:buNone/>
            </a:pPr>
            <a:r>
              <a:rPr lang="en-US" sz="1600" b="1" dirty="0">
                <a:solidFill>
                  <a:srgbClr val="FF0000"/>
                </a:solidFill>
              </a:rPr>
              <a:t>Current Liabilities</a:t>
            </a:r>
            <a:r>
              <a:rPr lang="en-US" sz="1600" dirty="0"/>
              <a:t> – Short-term debts owed by the business.</a:t>
            </a:r>
          </a:p>
        </p:txBody>
      </p:sp>
    </p:spTree>
    <p:extLst>
      <p:ext uri="{BB962C8B-B14F-4D97-AF65-F5344CB8AC3E}">
        <p14:creationId xmlns:p14="http://schemas.microsoft.com/office/powerpoint/2010/main" val="940792174"/>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567848630"/>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153 – 155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150 – 152</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144 – 149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DM</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138 – 143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MM</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132 – 137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MP</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126 – 131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PP</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126</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2800" dirty="0"/>
              <a:t>8.3 – Balance Sheets </a:t>
            </a:r>
            <a:r>
              <a:rPr lang="en-GB" sz="2800" dirty="0" smtClean="0"/>
              <a:t>– Explanation of Balance Sheet terms</a:t>
            </a:r>
            <a:endParaRPr lang="en-GB" sz="2800" b="1" dirty="0" smtClean="0"/>
          </a:p>
        </p:txBody>
      </p:sp>
      <p:sp>
        <p:nvSpPr>
          <p:cNvPr id="2" name="Rectangle 1"/>
          <p:cNvSpPr/>
          <p:nvPr/>
        </p:nvSpPr>
        <p:spPr>
          <a:xfrm>
            <a:off x="288155" y="1136938"/>
            <a:ext cx="8532317" cy="1323439"/>
          </a:xfrm>
          <a:prstGeom prst="rect">
            <a:avLst/>
          </a:prstGeom>
        </p:spPr>
        <p:txBody>
          <a:bodyPr wrap="square">
            <a:spAutoFit/>
          </a:bodyPr>
          <a:lstStyle/>
          <a:p>
            <a:pPr>
              <a:buClr>
                <a:srgbClr val="00B050"/>
              </a:buClr>
            </a:pPr>
            <a:r>
              <a:rPr lang="en-US" sz="1600" b="1" dirty="0">
                <a:solidFill>
                  <a:srgbClr val="FF0000"/>
                </a:solidFill>
              </a:rPr>
              <a:t>P8.3 – Task </a:t>
            </a:r>
            <a:r>
              <a:rPr lang="en-US" sz="1600" b="1" dirty="0" smtClean="0">
                <a:solidFill>
                  <a:srgbClr val="FF0000"/>
                </a:solidFill>
              </a:rPr>
              <a:t>09 – </a:t>
            </a:r>
            <a:r>
              <a:rPr lang="en-US" sz="1600" b="1" dirty="0" smtClean="0">
                <a:solidFill>
                  <a:srgbClr val="FF0000"/>
                </a:solidFill>
              </a:rPr>
              <a:t>Understanding balance sheets</a:t>
            </a:r>
          </a:p>
          <a:p>
            <a:pPr marL="342900" indent="-342900">
              <a:buClr>
                <a:srgbClr val="00B050"/>
              </a:buClr>
              <a:buFont typeface="Wingdings 3" panose="05040102010807070707" pitchFamily="18" charset="2"/>
              <a:buChar char=""/>
            </a:pPr>
            <a:r>
              <a:rPr lang="en-US" sz="1600" dirty="0" smtClean="0"/>
              <a:t>A Manager Director of a company is trying to write out the balance sheet for the business. The following items have been listed. You have been asked to help the Managing Director by putting them all under their correct heading. Tick the correct box for each item.</a:t>
            </a:r>
          </a:p>
        </p:txBody>
      </p:sp>
      <p:graphicFrame>
        <p:nvGraphicFramePr>
          <p:cNvPr id="3" name="Table 2"/>
          <p:cNvGraphicFramePr>
            <a:graphicFrameLocks noGrp="1"/>
          </p:cNvGraphicFramePr>
          <p:nvPr>
            <p:extLst/>
          </p:nvPr>
        </p:nvGraphicFramePr>
        <p:xfrm>
          <a:off x="395536" y="2420888"/>
          <a:ext cx="8424935" cy="4165600"/>
        </p:xfrm>
        <a:graphic>
          <a:graphicData uri="http://schemas.openxmlformats.org/drawingml/2006/table">
            <a:tbl>
              <a:tblPr firstRow="1" bandRow="1">
                <a:tableStyleId>{5C22544A-7EE6-4342-B048-85BDC9FD1C3A}</a:tableStyleId>
              </a:tblPr>
              <a:tblGrid>
                <a:gridCol w="2808312"/>
                <a:gridCol w="864096"/>
                <a:gridCol w="1080120"/>
                <a:gridCol w="1008112"/>
                <a:gridCol w="1008112"/>
                <a:gridCol w="864096"/>
                <a:gridCol w="792087"/>
              </a:tblGrid>
              <a:tr h="370840">
                <a:tc>
                  <a:txBody>
                    <a:bodyPr/>
                    <a:lstStyle/>
                    <a:p>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Current Assets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Non-current</a:t>
                      </a:r>
                      <a:r>
                        <a:rPr lang="en-US" sz="1200" baseline="0" dirty="0" smtClean="0">
                          <a:latin typeface="Arial" panose="020B0604020202020204" pitchFamily="34" charset="0"/>
                          <a:cs typeface="Arial" panose="020B0604020202020204" pitchFamily="34" charset="0"/>
                        </a:rPr>
                        <a:t> Assets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Current Liabilities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Non-Current Liabilities</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L="45720" marR="45720"/>
                </a:tc>
                <a:tc>
                  <a:txBody>
                    <a:bodyPr/>
                    <a:lstStyle/>
                    <a:p>
                      <a:pPr algn="ctr"/>
                      <a:r>
                        <a:rPr lang="en-US" sz="1200" dirty="0" smtClean="0">
                          <a:latin typeface="Arial" panose="020B0604020202020204" pitchFamily="34" charset="0"/>
                          <a:cs typeface="Arial" panose="020B0604020202020204" pitchFamily="34" charset="0"/>
                        </a:rPr>
                        <a:t>Reserves</a:t>
                      </a: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Company Vehicles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Cash in the Till</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Ten-Year Bank Loan</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Ordinary Share Capital</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Money Owed by Customers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Unsold Goods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Factory Building</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Retained profit</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Amounts Owed to Suppliers</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r h="370840">
                <a:tc>
                  <a:txBody>
                    <a:bodyPr/>
                    <a:lstStyle/>
                    <a:p>
                      <a:r>
                        <a:rPr lang="en-US" sz="1600" dirty="0" smtClean="0">
                          <a:latin typeface="Arial" panose="020B0604020202020204" pitchFamily="34" charset="0"/>
                          <a:cs typeface="Arial" panose="020B0604020202020204" pitchFamily="34" charset="0"/>
                        </a:rPr>
                        <a:t>Tax Owed to Government</a:t>
                      </a:r>
                      <a:endParaRPr lang="en-GB" sz="16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c>
                  <a:txBody>
                    <a:bodyPr/>
                    <a:lstStyle/>
                    <a:p>
                      <a:pPr algn="ctr"/>
                      <a:endParaRPr lang="en-GB" sz="1200" dirty="0">
                        <a:latin typeface="Arial" panose="020B0604020202020204" pitchFamily="34" charset="0"/>
                        <a:cs typeface="Arial" panose="020B0604020202020204" pitchFamily="34" charset="0"/>
                      </a:endParaRPr>
                    </a:p>
                  </a:txBody>
                  <a:tcPr marL="45720" marR="45720"/>
                </a:tc>
              </a:tr>
            </a:tbl>
          </a:graphicData>
        </a:graphic>
      </p:graphicFrame>
      <p:sp>
        <p:nvSpPr>
          <p:cNvPr id="5" name="TextBox 4">
            <a:hlinkClick r:id="rId3" action="ppaction://hlinkfile"/>
          </p:cNvPr>
          <p:cNvSpPr txBox="1"/>
          <p:nvPr/>
        </p:nvSpPr>
        <p:spPr>
          <a:xfrm>
            <a:off x="8460432" y="1124744"/>
            <a:ext cx="216024"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340378981"/>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800" dirty="0"/>
              <a:t>8.3 – Balance Sheets </a:t>
            </a:r>
            <a:r>
              <a:rPr lang="en-GB" sz="2800" dirty="0" smtClean="0"/>
              <a:t>– Interpreting Balance Sheet Data</a:t>
            </a:r>
            <a:endParaRPr lang="en-GB" sz="2800" b="1" dirty="0" smtClean="0"/>
          </a:p>
        </p:txBody>
      </p:sp>
      <p:sp>
        <p:nvSpPr>
          <p:cNvPr id="2" name="Rectangle 1"/>
          <p:cNvSpPr/>
          <p:nvPr/>
        </p:nvSpPr>
        <p:spPr>
          <a:xfrm>
            <a:off x="288155" y="1136938"/>
            <a:ext cx="8532317" cy="55861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700" dirty="0" smtClean="0"/>
              <a:t>Shareholders can see if ‘their’ stake in the business has increased or fallen in value over the last 12 months by looking at the ‘total equity’ figures for two years.</a:t>
            </a:r>
          </a:p>
          <a:p>
            <a:pPr marL="342900" indent="-342900">
              <a:buClr>
                <a:srgbClr val="00B050"/>
              </a:buClr>
              <a:buFont typeface="Wingdings 3" panose="05040102010807070707" pitchFamily="18" charset="2"/>
              <a:buChar char=""/>
            </a:pPr>
            <a:r>
              <a:rPr lang="en-US" sz="1700" dirty="0" smtClean="0"/>
              <a:t>Shareholders can also analyse how expansion by the business has been paid for – by increasing non-current liabilities (such as long-term loans); from retained profits or by increasing share capital (sale of shares). If inventories or stocks have been sold off to provide capital for business expansion then this will be clear by this figure declining on the balance sheet.</a:t>
            </a:r>
          </a:p>
          <a:p>
            <a:pPr marL="342900" indent="-342900">
              <a:buClr>
                <a:srgbClr val="00B050"/>
              </a:buClr>
              <a:buFont typeface="Wingdings 3" panose="05040102010807070707" pitchFamily="18" charset="2"/>
              <a:buChar char=""/>
            </a:pPr>
            <a:r>
              <a:rPr lang="en-US" sz="1700" dirty="0" smtClean="0"/>
              <a:t>Working capital can be calculated from the balance sheet data. This is a very important concept. It is also known as net current assets. It is calculated by the formula:</a:t>
            </a:r>
          </a:p>
          <a:p>
            <a:pPr algn="ctr">
              <a:buClr>
                <a:srgbClr val="00B050"/>
              </a:buClr>
            </a:pPr>
            <a:r>
              <a:rPr lang="en-US" sz="1700" b="1" dirty="0" smtClean="0">
                <a:solidFill>
                  <a:srgbClr val="FF0000"/>
                </a:solidFill>
              </a:rPr>
              <a:t>Working capital = current assets – current liabilities</a:t>
            </a:r>
          </a:p>
          <a:p>
            <a:pPr marL="342900" indent="-342900">
              <a:buClr>
                <a:srgbClr val="00B050"/>
              </a:buClr>
              <a:buFont typeface="Wingdings 3" panose="05040102010807070707" pitchFamily="18" charset="2"/>
              <a:buChar char=""/>
            </a:pPr>
            <a:r>
              <a:rPr lang="en-US" sz="1700" dirty="0" smtClean="0"/>
              <a:t>No business can survive without working capital. It is used to pay short-term debts. If these debts cannot be paid because the business does not have enough working capital. The creditors could force the business to stop trading.</a:t>
            </a:r>
          </a:p>
          <a:p>
            <a:pPr marL="342900" indent="-342900">
              <a:buClr>
                <a:srgbClr val="00B050"/>
              </a:buClr>
              <a:buFont typeface="Wingdings 3" panose="05040102010807070707" pitchFamily="18" charset="2"/>
              <a:buChar char=""/>
            </a:pPr>
            <a:r>
              <a:rPr lang="en-US" sz="1700" dirty="0" smtClean="0"/>
              <a:t>Capital employed can also be calculated by using data from the balance sheet, The following formula is used:</a:t>
            </a:r>
          </a:p>
          <a:p>
            <a:pPr>
              <a:buClr>
                <a:srgbClr val="00B050"/>
              </a:buClr>
            </a:pPr>
            <a:r>
              <a:rPr lang="en-US" sz="1700" dirty="0" smtClean="0"/>
              <a:t>	</a:t>
            </a:r>
            <a:r>
              <a:rPr lang="en-US" sz="1700" b="1" dirty="0">
                <a:solidFill>
                  <a:srgbClr val="FF0000"/>
                </a:solidFill>
              </a:rPr>
              <a:t>Capital employed = shareholders’ funds + non-current liabilities</a:t>
            </a:r>
          </a:p>
          <a:p>
            <a:pPr marL="342900" indent="-342900">
              <a:buClr>
                <a:srgbClr val="00B050"/>
              </a:buClr>
              <a:buFont typeface="Wingdings 3" panose="05040102010807070707" pitchFamily="18" charset="2"/>
              <a:buChar char=""/>
            </a:pPr>
            <a:r>
              <a:rPr lang="en-US" sz="1700" dirty="0" smtClean="0"/>
              <a:t>This is the  total long-term and permanent capital of the business which has been used to pay for the assets of the business.</a:t>
            </a:r>
          </a:p>
          <a:p>
            <a:pPr marL="342900" indent="-342900">
              <a:buClr>
                <a:srgbClr val="00B050"/>
              </a:buClr>
              <a:buFont typeface="Wingdings 3" panose="05040102010807070707" pitchFamily="18" charset="2"/>
              <a:buChar char=""/>
            </a:pPr>
            <a:r>
              <a:rPr lang="en-US" sz="1700" dirty="0" smtClean="0"/>
              <a:t>Balance sheet data can also </a:t>
            </a:r>
            <a:r>
              <a:rPr lang="en-US" sz="1700" dirty="0"/>
              <a:t>be used to calculate ratios which are used to assess business </a:t>
            </a:r>
            <a:r>
              <a:rPr lang="en-US" sz="1700" dirty="0" smtClean="0"/>
              <a:t>importance</a:t>
            </a:r>
            <a:endParaRPr lang="en-US" sz="1700" dirty="0" smtClean="0"/>
          </a:p>
        </p:txBody>
      </p:sp>
    </p:spTree>
    <p:extLst>
      <p:ext uri="{BB962C8B-B14F-4D97-AF65-F5344CB8AC3E}">
        <p14:creationId xmlns:p14="http://schemas.microsoft.com/office/powerpoint/2010/main" val="2304841834"/>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2800" dirty="0"/>
              <a:t>8.3 – Balance Sheets </a:t>
            </a:r>
            <a:r>
              <a:rPr lang="en-GB" sz="2800" dirty="0" smtClean="0"/>
              <a:t>– Using Balance Sheets – Case Study</a:t>
            </a:r>
            <a:endParaRPr lang="en-GB" sz="2800" b="1" dirty="0" smtClean="0"/>
          </a:p>
        </p:txBody>
      </p:sp>
      <p:sp>
        <p:nvSpPr>
          <p:cNvPr id="2" name="Rectangle 1"/>
          <p:cNvSpPr/>
          <p:nvPr/>
        </p:nvSpPr>
        <p:spPr>
          <a:xfrm>
            <a:off x="288155" y="1136938"/>
            <a:ext cx="6448302" cy="550150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50" dirty="0" smtClean="0"/>
              <a:t>Using the balance sheet for Abd Machines. Abd Machines manufactures washing machines and vacuum cleaners. Over the period shown by the balance sheets, the business invested heavily in new IT-based equipment for its production line, The retained profits of the business shave been falling in recent years.</a:t>
            </a:r>
          </a:p>
          <a:p>
            <a:pPr marL="342900" indent="-342900">
              <a:buClr>
                <a:srgbClr val="00B050"/>
              </a:buClr>
              <a:buFont typeface="Wingdings 3" panose="05040102010807070707" pitchFamily="18" charset="2"/>
              <a:buChar char=""/>
            </a:pPr>
            <a:r>
              <a:rPr lang="en-US" sz="1850" dirty="0" smtClean="0"/>
              <a:t>Some shareholders were studying the company’s 2015 balance sheet and the following questions were raised.</a:t>
            </a:r>
          </a:p>
          <a:p>
            <a:pPr>
              <a:buClr>
                <a:srgbClr val="00B050"/>
              </a:buClr>
            </a:pPr>
            <a:r>
              <a:rPr lang="en-US" sz="1850" dirty="0" smtClean="0">
                <a:solidFill>
                  <a:srgbClr val="0070C0"/>
                </a:solidFill>
              </a:rPr>
              <a:t>Q: The business increased the value of the fixed assets last year, but how was this financed?</a:t>
            </a:r>
          </a:p>
          <a:p>
            <a:pPr>
              <a:buClr>
                <a:srgbClr val="00B050"/>
              </a:buClr>
            </a:pPr>
            <a:r>
              <a:rPr lang="en-US" sz="1850" dirty="0" smtClean="0">
                <a:solidFill>
                  <a:srgbClr val="FF0000"/>
                </a:solidFill>
              </a:rPr>
              <a:t>A: The business increased its bank loans, sold new shares and used the retained profit within the business.</a:t>
            </a:r>
          </a:p>
          <a:p>
            <a:pPr>
              <a:buClr>
                <a:srgbClr val="00B050"/>
              </a:buClr>
            </a:pPr>
            <a:r>
              <a:rPr lang="en-US" sz="1850" dirty="0" smtClean="0">
                <a:solidFill>
                  <a:srgbClr val="0070C0"/>
                </a:solidFill>
              </a:rPr>
              <a:t>Q: The value of inventories increased this year. Is this good?</a:t>
            </a:r>
          </a:p>
          <a:p>
            <a:pPr>
              <a:buClr>
                <a:srgbClr val="00B050"/>
              </a:buClr>
            </a:pPr>
            <a:r>
              <a:rPr lang="en-US" sz="1850" dirty="0" smtClean="0">
                <a:solidFill>
                  <a:srgbClr val="FF0000"/>
                </a:solidFill>
              </a:rPr>
              <a:t>A: Probably not if it resulted from not being able to sell a higher level of output to customers. These inventories have to be financed somehow – and there is an opportunity cost to this! The money tied up in inventories could have been used in other ways within the business.</a:t>
            </a:r>
          </a:p>
        </p:txBody>
      </p:sp>
      <p:graphicFrame>
        <p:nvGraphicFramePr>
          <p:cNvPr id="5" name="Table 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7428779"/>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600" dirty="0"/>
              <a:t>8.3 – Balance Sheets </a:t>
            </a:r>
            <a:r>
              <a:rPr lang="en-GB" sz="3600" dirty="0" smtClean="0"/>
              <a:t>– Revision </a:t>
            </a:r>
            <a:r>
              <a:rPr lang="en-GB" sz="3600" dirty="0" smtClean="0"/>
              <a:t>Summary</a:t>
            </a:r>
            <a:endParaRPr lang="en-GB" sz="3600" b="1" dirty="0" smtClean="0"/>
          </a:p>
        </p:txBody>
      </p:sp>
      <p:grpSp>
        <p:nvGrpSpPr>
          <p:cNvPr id="7" name="Group 6"/>
          <p:cNvGrpSpPr/>
          <p:nvPr/>
        </p:nvGrpSpPr>
        <p:grpSpPr>
          <a:xfrm>
            <a:off x="2419427" y="4437746"/>
            <a:ext cx="3380238" cy="1978513"/>
            <a:chOff x="1291378" y="4265828"/>
            <a:chExt cx="4398530" cy="2831969"/>
          </a:xfrm>
        </p:grpSpPr>
        <p:sp>
          <p:nvSpPr>
            <p:cNvPr id="9" name="Rounded Rectangle 8"/>
            <p:cNvSpPr/>
            <p:nvPr/>
          </p:nvSpPr>
          <p:spPr>
            <a:xfrm>
              <a:off x="1291378" y="6154383"/>
              <a:ext cx="4398530" cy="94341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Working Capital = current assets – current liabilities</a:t>
              </a:r>
              <a:endParaRPr lang="en-US" sz="2000" dirty="0">
                <a:latin typeface="Calibri" panose="020F0502020204030204" pitchFamily="34" charset="0"/>
              </a:endParaRPr>
            </a:p>
          </p:txBody>
        </p:sp>
        <p:cxnSp>
          <p:nvCxnSpPr>
            <p:cNvPr id="10" name="Straight Arrow Connector 9"/>
            <p:cNvCxnSpPr>
              <a:stCxn id="11" idx="2"/>
              <a:endCxn id="9" idx="0"/>
            </p:cNvCxnSpPr>
            <p:nvPr/>
          </p:nvCxnSpPr>
          <p:spPr>
            <a:xfrm>
              <a:off x="3490642" y="4265828"/>
              <a:ext cx="1" cy="18885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897923" y="3942722"/>
            <a:ext cx="2423244"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BALANCE SHEET</a:t>
            </a:r>
            <a:endParaRPr lang="en-US" sz="2400" b="1" dirty="0">
              <a:latin typeface="Calibri" panose="020F0502020204030204" pitchFamily="34" charset="0"/>
            </a:endParaRPr>
          </a:p>
        </p:txBody>
      </p:sp>
      <p:grpSp>
        <p:nvGrpSpPr>
          <p:cNvPr id="12" name="Group 11"/>
          <p:cNvGrpSpPr/>
          <p:nvPr/>
        </p:nvGrpSpPr>
        <p:grpSpPr>
          <a:xfrm>
            <a:off x="5076056" y="4190234"/>
            <a:ext cx="3724790" cy="1321160"/>
            <a:chOff x="4371267" y="4025154"/>
            <a:chExt cx="4603438" cy="1798688"/>
          </a:xfrm>
        </p:grpSpPr>
        <p:sp>
          <p:nvSpPr>
            <p:cNvPr id="13" name="Rounded Rectangle 12"/>
            <p:cNvSpPr/>
            <p:nvPr/>
          </p:nvSpPr>
          <p:spPr>
            <a:xfrm>
              <a:off x="4371267" y="4836786"/>
              <a:ext cx="4603438" cy="98705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Capital employed = shareholders’ funds + long-term liabilities</a:t>
              </a:r>
              <a:endParaRPr lang="en-US" sz="2000" dirty="0">
                <a:latin typeface="Calibri" panose="020F0502020204030204" pitchFamily="34" charset="0"/>
              </a:endParaRPr>
            </a:p>
          </p:txBody>
        </p:sp>
        <p:cxnSp>
          <p:nvCxnSpPr>
            <p:cNvPr id="14" name="Straight Arrow Connector 13"/>
            <p:cNvCxnSpPr>
              <a:stCxn id="11" idx="3"/>
              <a:endCxn id="13" idx="0"/>
            </p:cNvCxnSpPr>
            <p:nvPr/>
          </p:nvCxnSpPr>
          <p:spPr>
            <a:xfrm>
              <a:off x="4674198" y="4025154"/>
              <a:ext cx="1998788" cy="81163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321167" y="2884444"/>
            <a:ext cx="3494969" cy="1305791"/>
            <a:chOff x="6407381" y="5051098"/>
            <a:chExt cx="4224438" cy="3267334"/>
          </a:xfrm>
        </p:grpSpPr>
        <p:sp>
          <p:nvSpPr>
            <p:cNvPr id="16" name="Rounded Rectangle 15"/>
            <p:cNvSpPr/>
            <p:nvPr/>
          </p:nvSpPr>
          <p:spPr>
            <a:xfrm>
              <a:off x="6910960" y="5051098"/>
              <a:ext cx="3720859" cy="157415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Liabilities can be either current or non-current</a:t>
              </a:r>
              <a:endParaRPr lang="en-US" sz="2000" dirty="0">
                <a:latin typeface="Calibri" panose="020F0502020204030204" pitchFamily="34" charset="0"/>
              </a:endParaRPr>
            </a:p>
          </p:txBody>
        </p:sp>
        <p:cxnSp>
          <p:nvCxnSpPr>
            <p:cNvPr id="17" name="Straight Arrow Connector 16"/>
            <p:cNvCxnSpPr>
              <a:stCxn id="11" idx="3"/>
              <a:endCxn id="16" idx="2"/>
            </p:cNvCxnSpPr>
            <p:nvPr/>
          </p:nvCxnSpPr>
          <p:spPr>
            <a:xfrm flipV="1">
              <a:off x="6407381" y="6625249"/>
              <a:ext cx="2364009" cy="16931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50912" y="2848633"/>
            <a:ext cx="2147011" cy="1341601"/>
            <a:chOff x="95760" y="3311706"/>
            <a:chExt cx="2793792" cy="1920336"/>
          </a:xfrm>
        </p:grpSpPr>
        <p:sp>
          <p:nvSpPr>
            <p:cNvPr id="19" name="Rounded Rectangle 18"/>
            <p:cNvSpPr/>
            <p:nvPr/>
          </p:nvSpPr>
          <p:spPr>
            <a:xfrm>
              <a:off x="95760" y="3311706"/>
              <a:ext cx="2629675" cy="8307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Lists assets and liabilities</a:t>
              </a:r>
              <a:endParaRPr lang="en-US" sz="16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410597" y="4142431"/>
              <a:ext cx="1478955" cy="10896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59301" y="4190235"/>
            <a:ext cx="2700531" cy="1188301"/>
            <a:chOff x="3980960" y="3551184"/>
            <a:chExt cx="3514062" cy="1700907"/>
          </a:xfrm>
        </p:grpSpPr>
        <p:sp>
          <p:nvSpPr>
            <p:cNvPr id="22" name="Rounded Rectangle 21"/>
            <p:cNvSpPr/>
            <p:nvPr/>
          </p:nvSpPr>
          <p:spPr>
            <a:xfrm>
              <a:off x="3980960" y="4316839"/>
              <a:ext cx="3514062" cy="93525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a:latin typeface="Calibri" panose="020F0502020204030204" pitchFamily="34" charset="0"/>
                </a:rPr>
                <a:t>A</a:t>
              </a:r>
              <a:r>
                <a:rPr lang="en-US" sz="2000" dirty="0" smtClean="0">
                  <a:latin typeface="Calibri" panose="020F0502020204030204" pitchFamily="34" charset="0"/>
                </a:rPr>
                <a:t>ssets can be either current or non-current</a:t>
              </a:r>
              <a:endParaRPr lang="en-US" sz="2000" dirty="0">
                <a:latin typeface="Calibri" panose="020F0502020204030204" pitchFamily="34" charset="0"/>
              </a:endParaRPr>
            </a:p>
          </p:txBody>
        </p:sp>
        <p:cxnSp>
          <p:nvCxnSpPr>
            <p:cNvPr id="23" name="Straight Arrow Connector 22"/>
            <p:cNvCxnSpPr>
              <a:stCxn id="11" idx="1"/>
              <a:endCxn id="22" idx="0"/>
            </p:cNvCxnSpPr>
            <p:nvPr/>
          </p:nvCxnSpPr>
          <p:spPr>
            <a:xfrm flipH="1">
              <a:off x="5737992" y="3551184"/>
              <a:ext cx="1546347" cy="76565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552723" y="1323153"/>
            <a:ext cx="3113644" cy="2619569"/>
            <a:chOff x="1290512" y="4093144"/>
            <a:chExt cx="4051623" cy="3749553"/>
          </a:xfrm>
        </p:grpSpPr>
        <p:sp>
          <p:nvSpPr>
            <p:cNvPr id="40" name="Rounded Rectangle 39"/>
            <p:cNvSpPr/>
            <p:nvPr/>
          </p:nvSpPr>
          <p:spPr>
            <a:xfrm>
              <a:off x="1290512" y="4093144"/>
              <a:ext cx="4051623" cy="9873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a:latin typeface="Calibri" panose="020F0502020204030204" pitchFamily="34" charset="0"/>
                </a:rPr>
                <a:t>S</a:t>
              </a:r>
              <a:r>
                <a:rPr lang="en-US" sz="2000" dirty="0" smtClean="0">
                  <a:latin typeface="Calibri" panose="020F0502020204030204" pitchFamily="34" charset="0"/>
                </a:rPr>
                <a:t>hareholders’ funds = total assets – total liabilities</a:t>
              </a:r>
              <a:endParaRPr lang="en-US" sz="2000" dirty="0">
                <a:latin typeface="Calibri" panose="020F0502020204030204" pitchFamily="34" charset="0"/>
              </a:endParaRPr>
            </a:p>
          </p:txBody>
        </p:sp>
        <p:cxnSp>
          <p:nvCxnSpPr>
            <p:cNvPr id="41" name="Straight Arrow Connector 40"/>
            <p:cNvCxnSpPr>
              <a:stCxn id="11" idx="0"/>
              <a:endCxn id="40" idx="2"/>
            </p:cNvCxnSpPr>
            <p:nvPr/>
          </p:nvCxnSpPr>
          <p:spPr>
            <a:xfrm flipV="1">
              <a:off x="3316323" y="5080468"/>
              <a:ext cx="1" cy="27622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4063241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200" dirty="0"/>
              <a:t>8.3 – Balance Sheets</a:t>
            </a:r>
            <a:r>
              <a:rPr lang="en-GB" sz="3200" dirty="0" smtClean="0"/>
              <a:t> </a:t>
            </a:r>
            <a:r>
              <a:rPr lang="en-GB" sz="3200" dirty="0" smtClean="0"/>
              <a:t>– Using Balance Sheet </a:t>
            </a:r>
            <a:r>
              <a:rPr lang="en-GB" sz="3200" dirty="0" smtClean="0"/>
              <a:t>Data</a:t>
            </a:r>
            <a:endParaRPr lang="en-GB" sz="3200" b="1" dirty="0" smtClean="0"/>
          </a:p>
        </p:txBody>
      </p:sp>
      <p:sp>
        <p:nvSpPr>
          <p:cNvPr id="2" name="Rectangle 1"/>
          <p:cNvSpPr/>
          <p:nvPr/>
        </p:nvSpPr>
        <p:spPr>
          <a:xfrm>
            <a:off x="288155" y="1136938"/>
            <a:ext cx="6448302" cy="4493538"/>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200" dirty="0" smtClean="0"/>
              <a:t>Using the balance sheet for Abd Machines.</a:t>
            </a:r>
          </a:p>
          <a:p>
            <a:pPr marL="738188" indent="-398463">
              <a:buClr>
                <a:srgbClr val="00B050"/>
              </a:buClr>
              <a:buFont typeface="+mj-lt"/>
              <a:buAutoNum type="alphaLcParenR"/>
            </a:pPr>
            <a:r>
              <a:rPr lang="en-US" sz="2200" dirty="0" smtClean="0"/>
              <a:t>Calculate the increase in working capital between the two years.</a:t>
            </a:r>
          </a:p>
          <a:p>
            <a:pPr marL="738188" indent="-398463">
              <a:buClr>
                <a:srgbClr val="00B050"/>
              </a:buClr>
              <a:buFont typeface="+mj-lt"/>
              <a:buAutoNum type="alphaLcParenR"/>
            </a:pPr>
            <a:r>
              <a:rPr lang="en-US" sz="2200" dirty="0" smtClean="0"/>
              <a:t>Comment on your result</a:t>
            </a:r>
          </a:p>
          <a:p>
            <a:pPr marL="738188" indent="-398463">
              <a:buClr>
                <a:srgbClr val="00B050"/>
              </a:buClr>
              <a:buFont typeface="+mj-lt"/>
              <a:buAutoNum type="alphaLcParenR"/>
            </a:pPr>
            <a:r>
              <a:rPr lang="en-US" sz="2200" dirty="0" smtClean="0"/>
              <a:t>Which source of finance provided most capital during 2015; loans, share issues of retained profit? Explain your answer.</a:t>
            </a:r>
          </a:p>
          <a:p>
            <a:pPr marL="738188" indent="-398463">
              <a:buClr>
                <a:srgbClr val="00B050"/>
              </a:buClr>
              <a:buFont typeface="+mj-lt"/>
              <a:buAutoNum type="alphaLcParenR"/>
            </a:pPr>
            <a:r>
              <a:rPr lang="en-US" sz="2200" dirty="0" smtClean="0"/>
              <a:t>Do you think that this business should reduce the value of its inventories?</a:t>
            </a:r>
            <a:r>
              <a:rPr lang="en-US" sz="2200" dirty="0"/>
              <a:t> Explain your answer</a:t>
            </a:r>
            <a:r>
              <a:rPr lang="en-US" sz="2200" dirty="0" smtClean="0"/>
              <a:t>.</a:t>
            </a:r>
          </a:p>
          <a:p>
            <a:pPr marL="738188" indent="-398463">
              <a:buClr>
                <a:srgbClr val="00B050"/>
              </a:buClr>
              <a:buFont typeface="+mj-lt"/>
              <a:buAutoNum type="alphaLcParenR"/>
            </a:pPr>
            <a:r>
              <a:rPr lang="en-US" sz="2200" dirty="0" smtClean="0"/>
              <a:t>Do you think the shareholders of Abd Machines Ltd. Should be pleased with the balance sheet data? </a:t>
            </a:r>
            <a:r>
              <a:rPr lang="en-US" sz="2200" dirty="0"/>
              <a:t>Explain your answer.</a:t>
            </a:r>
            <a:endParaRPr lang="en-US" sz="2200" dirty="0" smtClean="0"/>
          </a:p>
        </p:txBody>
      </p:sp>
      <p:graphicFrame>
        <p:nvGraphicFramePr>
          <p:cNvPr id="5" name="Table 4"/>
          <p:cNvGraphicFramePr>
            <a:graphicFrameLocks noGrp="1"/>
          </p:cNvGraphicFramePr>
          <p:nvPr>
            <p:extLst/>
          </p:nvPr>
        </p:nvGraphicFramePr>
        <p:xfrm>
          <a:off x="6804248" y="1124743"/>
          <a:ext cx="2016224" cy="5336730"/>
        </p:xfrm>
        <a:graphic>
          <a:graphicData uri="http://schemas.openxmlformats.org/drawingml/2006/table">
            <a:tbl>
              <a:tblPr firstRow="1" firstCol="1" lastRow="1" lastCol="1" bandRow="1" bandCol="1">
                <a:tableStyleId>{2D5ABB26-0587-4C30-8999-92F81FD0307C}</a:tableStyleId>
              </a:tblPr>
              <a:tblGrid>
                <a:gridCol w="2016224"/>
              </a:tblGrid>
              <a:tr h="39060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46129">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the company s worth for share (IPO) floating.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Needed for when you need to borrow money from the bank based on company value.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Used as a measure of how good the company is doing.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 low balance sheet leaves a business open for takeover</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Certain taxes are base don company value, not profit.</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Apple is the most valuable company in the world, but who was before them.</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6"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38043"/>
            <a:ext cx="1876425" cy="34674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8140" y="5664150"/>
            <a:ext cx="6478316" cy="1077218"/>
          </a:xfrm>
          <a:prstGeom prst="rect">
            <a:avLst/>
          </a:prstGeom>
          <a:solidFill>
            <a:schemeClr val="tx2">
              <a:lumMod val="20000"/>
              <a:lumOff val="80000"/>
            </a:schemeClr>
          </a:solidFill>
        </p:spPr>
        <p:txBody>
          <a:bodyPr wrap="square">
            <a:spAutoFit/>
          </a:bodyPr>
          <a:lstStyle/>
          <a:p>
            <a:pPr marL="0" indent="0">
              <a:buNone/>
            </a:pPr>
            <a:r>
              <a:rPr lang="en-US" sz="1600" b="1" dirty="0" smtClean="0">
                <a:solidFill>
                  <a:srgbClr val="FF0000"/>
                </a:solidFill>
              </a:rPr>
              <a:t>Tips for Success </a:t>
            </a:r>
            <a:r>
              <a:rPr lang="en-US" sz="1600" dirty="0" smtClean="0"/>
              <a:t>– A balance sheet is useful to many stakeholder groups – to help analyse performance and financial strength of a business. They can also be compared with balance sheets from previous years or other </a:t>
            </a:r>
            <a:r>
              <a:rPr lang="en-US" sz="1600" dirty="0" smtClean="0"/>
              <a:t>businesses</a:t>
            </a:r>
            <a:endParaRPr lang="en-US" sz="1600" dirty="0"/>
          </a:p>
        </p:txBody>
      </p:sp>
      <p:sp>
        <p:nvSpPr>
          <p:cNvPr id="9" name="TextBox 8">
            <a:hlinkClick r:id="rId5" action="ppaction://hlinkfile"/>
          </p:cNvPr>
          <p:cNvSpPr txBox="1"/>
          <p:nvPr/>
        </p:nvSpPr>
        <p:spPr>
          <a:xfrm>
            <a:off x="6300192" y="4293096"/>
            <a:ext cx="432048"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300290288"/>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3200" dirty="0"/>
              <a:t>8.3 – Balance Sheets</a:t>
            </a:r>
            <a:r>
              <a:rPr lang="en-GB" sz="2800" dirty="0" smtClean="0"/>
              <a:t> </a:t>
            </a:r>
            <a:r>
              <a:rPr lang="en-GB" sz="2800" dirty="0" smtClean="0"/>
              <a:t>– Comparing Balance Sheet </a:t>
            </a:r>
            <a:r>
              <a:rPr lang="en-GB" sz="2800" dirty="0" smtClean="0"/>
              <a:t>Data</a:t>
            </a:r>
            <a:endParaRPr lang="en-GB" sz="2800" b="1" dirty="0" smtClean="0"/>
          </a:p>
        </p:txBody>
      </p:sp>
      <p:sp>
        <p:nvSpPr>
          <p:cNvPr id="2" name="Rectangle 1"/>
          <p:cNvSpPr/>
          <p:nvPr/>
        </p:nvSpPr>
        <p:spPr>
          <a:xfrm>
            <a:off x="288154" y="1136938"/>
            <a:ext cx="8532317"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t>KL Co. Ltd. and HK Co. Ltd. Are two businesses that manufacture gifts bought by tourists – such as pottery and wooden carvings. The following table contains a summary of the two companies’ balance sheets for the year ending 31/12/2015.</a:t>
            </a:r>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1600" dirty="0" smtClean="0"/>
          </a:p>
          <a:p>
            <a:pPr marL="342900" indent="-342900">
              <a:buClr>
                <a:srgbClr val="00B050"/>
              </a:buClr>
              <a:buFont typeface="Wingdings 3" panose="05040102010807070707" pitchFamily="18" charset="2"/>
              <a:buChar char=""/>
            </a:pPr>
            <a:endParaRPr lang="en-US" sz="1600" dirty="0"/>
          </a:p>
          <a:p>
            <a:pPr marL="342900" indent="-342900">
              <a:buClr>
                <a:srgbClr val="00B050"/>
              </a:buClr>
              <a:buFont typeface="Wingdings 3" panose="05040102010807070707" pitchFamily="18" charset="2"/>
              <a:buChar char=""/>
            </a:pPr>
            <a:endParaRPr lang="en-US" sz="2400" dirty="0" smtClean="0"/>
          </a:p>
          <a:p>
            <a:pPr>
              <a:buClr>
                <a:srgbClr val="00B050"/>
              </a:buClr>
            </a:pPr>
            <a:endParaRPr lang="en-US" sz="1600" dirty="0" smtClean="0"/>
          </a:p>
          <a:p>
            <a:pPr marL="515938" indent="-339725">
              <a:buClr>
                <a:srgbClr val="00B050"/>
              </a:buClr>
              <a:buFont typeface="+mj-lt"/>
              <a:buAutoNum type="alphaLcParenR"/>
            </a:pPr>
            <a:r>
              <a:rPr lang="en-US" sz="1600" dirty="0" smtClean="0"/>
              <a:t>Calculate the values of X, Y and Z.</a:t>
            </a:r>
          </a:p>
          <a:p>
            <a:pPr marL="515938" indent="-339725">
              <a:buClr>
                <a:srgbClr val="00B050"/>
              </a:buClr>
              <a:buFont typeface="+mj-lt"/>
              <a:buAutoNum type="alphaLcParenR"/>
            </a:pPr>
            <a:r>
              <a:rPr lang="en-US" sz="1600" dirty="0" smtClean="0"/>
              <a:t>Identify two types of Current and Non-Current assets that these businesses are likely to own.</a:t>
            </a:r>
          </a:p>
          <a:p>
            <a:pPr marL="515938" indent="-339725">
              <a:buClr>
                <a:srgbClr val="00B050"/>
              </a:buClr>
              <a:buFont typeface="+mj-lt"/>
              <a:buAutoNum type="alphaLcParenR"/>
            </a:pPr>
            <a:r>
              <a:rPr lang="en-US" sz="1600" dirty="0" smtClean="0"/>
              <a:t>Identify three items that are likely to be held as inventories by these businesses.</a:t>
            </a:r>
          </a:p>
          <a:p>
            <a:pPr marL="515938" indent="-339725">
              <a:buClr>
                <a:srgbClr val="00B050"/>
              </a:buClr>
              <a:buFont typeface="+mj-lt"/>
              <a:buAutoNum type="alphaLcParenR"/>
            </a:pPr>
            <a:r>
              <a:rPr lang="en-US" sz="1600" dirty="0" smtClean="0"/>
              <a:t>Which company seems to be in a stringer financial position? Use the data above to support your answer.</a:t>
            </a:r>
          </a:p>
        </p:txBody>
      </p:sp>
      <p:sp>
        <p:nvSpPr>
          <p:cNvPr id="9" name="TextBox 8">
            <a:hlinkClick r:id="rId3" action="ppaction://hlinkfile"/>
          </p:cNvPr>
          <p:cNvSpPr txBox="1"/>
          <p:nvPr/>
        </p:nvSpPr>
        <p:spPr>
          <a:xfrm>
            <a:off x="8460432" y="5827911"/>
            <a:ext cx="432048"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3" name="Table 2"/>
          <p:cNvGraphicFramePr>
            <a:graphicFrameLocks noGrp="1"/>
          </p:cNvGraphicFramePr>
          <p:nvPr>
            <p:extLst/>
          </p:nvPr>
        </p:nvGraphicFramePr>
        <p:xfrm>
          <a:off x="395534" y="1938504"/>
          <a:ext cx="8424936" cy="3218688"/>
        </p:xfrm>
        <a:graphic>
          <a:graphicData uri="http://schemas.openxmlformats.org/drawingml/2006/table">
            <a:tbl>
              <a:tblPr firstRow="1" bandRow="1">
                <a:tableStyleId>{5C22544A-7EE6-4342-B048-85BDC9FD1C3A}</a:tableStyleId>
              </a:tblPr>
              <a:tblGrid>
                <a:gridCol w="2808312"/>
                <a:gridCol w="2808312"/>
                <a:gridCol w="2808312"/>
              </a:tblGrid>
              <a:tr h="0">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KL Co. Ltd. ($000)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HK Co. Ltd. ($000)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Non-current assets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50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120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Current Assets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Inventories</a:t>
                      </a:r>
                    </a:p>
                    <a:p>
                      <a:r>
                        <a:rPr lang="en-US" sz="1200" dirty="0" smtClean="0">
                          <a:latin typeface="Arial" panose="020B0604020202020204" pitchFamily="34" charset="0"/>
                          <a:cs typeface="Arial" panose="020B0604020202020204" pitchFamily="34" charset="0"/>
                        </a:rPr>
                        <a:t>Accounts</a:t>
                      </a:r>
                      <a:r>
                        <a:rPr lang="en-US" sz="1200" baseline="0" dirty="0" smtClean="0">
                          <a:latin typeface="Arial" panose="020B0604020202020204" pitchFamily="34" charset="0"/>
                          <a:cs typeface="Arial" panose="020B0604020202020204" pitchFamily="34" charset="0"/>
                        </a:rPr>
                        <a:t> receivable</a:t>
                      </a:r>
                    </a:p>
                    <a:p>
                      <a:r>
                        <a:rPr lang="en-US" sz="1200" baseline="0" dirty="0" smtClean="0">
                          <a:latin typeface="Arial" panose="020B0604020202020204" pitchFamily="34" charset="0"/>
                          <a:cs typeface="Arial" panose="020B0604020202020204" pitchFamily="34" charset="0"/>
                        </a:rPr>
                        <a:t>Cash</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12</a:t>
                      </a:r>
                    </a:p>
                    <a:p>
                      <a:r>
                        <a:rPr lang="en-US" sz="1200" dirty="0" smtClean="0">
                          <a:latin typeface="Arial" panose="020B0604020202020204" pitchFamily="34" charset="0"/>
                          <a:cs typeface="Arial" panose="020B0604020202020204" pitchFamily="34" charset="0"/>
                        </a:rPr>
                        <a:t>8</a:t>
                      </a:r>
                    </a:p>
                    <a:p>
                      <a:r>
                        <a:rPr lang="en-US" sz="1200" dirty="0" smtClean="0">
                          <a:latin typeface="Arial" panose="020B0604020202020204" pitchFamily="34" charset="0"/>
                          <a:cs typeface="Arial" panose="020B0604020202020204" pitchFamily="34" charset="0"/>
                        </a:rPr>
                        <a:t>1</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50</a:t>
                      </a:r>
                    </a:p>
                    <a:p>
                      <a:r>
                        <a:rPr lang="en-US" sz="1200" dirty="0" smtClean="0">
                          <a:latin typeface="Arial" panose="020B0604020202020204" pitchFamily="34" charset="0"/>
                          <a:cs typeface="Arial" panose="020B0604020202020204" pitchFamily="34" charset="0"/>
                        </a:rPr>
                        <a:t>16</a:t>
                      </a:r>
                    </a:p>
                    <a:p>
                      <a:r>
                        <a:rPr lang="en-US" sz="1200" dirty="0" smtClean="0">
                          <a:latin typeface="Arial" panose="020B0604020202020204" pitchFamily="34" charset="0"/>
                          <a:cs typeface="Arial" panose="020B0604020202020204" pitchFamily="34" charset="0"/>
                        </a:rPr>
                        <a:t>4</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assets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X</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190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Current</a:t>
                      </a:r>
                      <a:r>
                        <a:rPr lang="en-US" sz="1200" baseline="0" dirty="0" smtClean="0">
                          <a:latin typeface="Arial" panose="020B0604020202020204" pitchFamily="34" charset="0"/>
                          <a:cs typeface="Arial" panose="020B0604020202020204" pitchFamily="34" charset="0"/>
                        </a:rPr>
                        <a:t>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18</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70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Non-current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20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30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38</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100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assets</a:t>
                      </a:r>
                      <a:r>
                        <a:rPr lang="en-US" sz="1200" baseline="0" dirty="0" smtClean="0">
                          <a:latin typeface="Arial" panose="020B0604020202020204" pitchFamily="34" charset="0"/>
                          <a:cs typeface="Arial" panose="020B0604020202020204" pitchFamily="34" charset="0"/>
                        </a:rPr>
                        <a:t> – total liabilities</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Y</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90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Shareholders’ equity</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Share capital</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20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75</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Retained profit</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13</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Z</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200" dirty="0" smtClean="0">
                          <a:latin typeface="Arial" panose="020B0604020202020204" pitchFamily="34" charset="0"/>
                          <a:cs typeface="Arial" panose="020B0604020202020204" pitchFamily="34" charset="0"/>
                        </a:rPr>
                        <a:t>Total shareholders’ equity</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33</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90</a:t>
                      </a:r>
                      <a:endParaRPr lang="en-GB" sz="1200" dirty="0">
                        <a:latin typeface="Arial" panose="020B0604020202020204" pitchFamily="34" charset="0"/>
                        <a:cs typeface="Arial" panose="020B0604020202020204" pitchFamily="34" charset="0"/>
                      </a:endParaRPr>
                    </a:p>
                  </a:txBody>
                  <a:tcPr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12640548"/>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200" dirty="0"/>
              <a:t>8.3 – Balance Sheets</a:t>
            </a:r>
            <a:r>
              <a:rPr lang="en-GB" sz="2800" dirty="0" smtClean="0"/>
              <a:t> </a:t>
            </a:r>
            <a:r>
              <a:rPr lang="en-GB" sz="2800" dirty="0" smtClean="0"/>
              <a:t>– Comparing Balance Sheet </a:t>
            </a:r>
            <a:r>
              <a:rPr lang="en-GB" sz="2800" dirty="0" smtClean="0"/>
              <a:t>Data</a:t>
            </a:r>
            <a:endParaRPr lang="en-GB" sz="2800" b="1" dirty="0" smtClean="0"/>
          </a:p>
        </p:txBody>
      </p:sp>
      <p:sp>
        <p:nvSpPr>
          <p:cNvPr id="2" name="Rectangle 1"/>
          <p:cNvSpPr/>
          <p:nvPr/>
        </p:nvSpPr>
        <p:spPr>
          <a:xfrm>
            <a:off x="288154" y="1136938"/>
            <a:ext cx="8532317" cy="5509200"/>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solidFill>
                  <a:srgbClr val="0070C0"/>
                </a:solidFill>
              </a:rPr>
              <a:t>Hayley’s is one of Sri Lanka’s largest public limited companies. It is a very diversified business with divisions operating in agriculture, transport, consumer products and aviation. The company has recently completed a contract to install lighting at Hambabtota Cricket ground, it has refurbished the Ceylon Continental Hotel and invested in a project to generate green electricity from coconut shell charcoal. A summary of the Hayley group balance sheet is shown below:</a:t>
            </a: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marL="342900" indent="-342900">
              <a:buClr>
                <a:srgbClr val="00B050"/>
              </a:buClr>
              <a:buFont typeface="Wingdings 3" panose="05040102010807070707" pitchFamily="18" charset="2"/>
              <a:buChar char=""/>
            </a:pPr>
            <a:endParaRPr lang="en-US" sz="1600" dirty="0" smtClean="0">
              <a:solidFill>
                <a:srgbClr val="0070C0"/>
              </a:solidFill>
            </a:endParaRPr>
          </a:p>
          <a:p>
            <a:pPr marL="342900" indent="-342900">
              <a:buClr>
                <a:srgbClr val="00B050"/>
              </a:buClr>
              <a:buFont typeface="Wingdings 3" panose="05040102010807070707" pitchFamily="18" charset="2"/>
              <a:buChar char=""/>
            </a:pPr>
            <a:endParaRPr lang="en-US" sz="1600" dirty="0">
              <a:solidFill>
                <a:srgbClr val="0070C0"/>
              </a:solidFill>
            </a:endParaRPr>
          </a:p>
          <a:p>
            <a:pPr>
              <a:buClr>
                <a:srgbClr val="00B050"/>
              </a:buClr>
            </a:pPr>
            <a:endParaRPr lang="en-US" sz="1600" dirty="0" smtClean="0">
              <a:solidFill>
                <a:srgbClr val="0070C0"/>
              </a:solidFill>
            </a:endParaRPr>
          </a:p>
          <a:p>
            <a:pPr>
              <a:buClr>
                <a:srgbClr val="00B050"/>
              </a:buClr>
            </a:pPr>
            <a:r>
              <a:rPr lang="en-US" sz="1600" b="1" dirty="0" smtClean="0">
                <a:solidFill>
                  <a:srgbClr val="0070C0"/>
                </a:solidFill>
              </a:rPr>
              <a:t>Discussion Points</a:t>
            </a:r>
          </a:p>
          <a:p>
            <a:pPr marL="515938" indent="-339725">
              <a:buClr>
                <a:srgbClr val="00B050"/>
              </a:buClr>
              <a:buFont typeface="+mj-lt"/>
              <a:buAutoNum type="alphaLcParenR"/>
            </a:pPr>
            <a:r>
              <a:rPr lang="en-US" sz="1600" dirty="0" smtClean="0">
                <a:solidFill>
                  <a:srgbClr val="0070C0"/>
                </a:solidFill>
              </a:rPr>
              <a:t>Suggest two non-current (fixed) assets that the transport division of Hayley’s is likely to own.</a:t>
            </a:r>
          </a:p>
          <a:p>
            <a:pPr marL="515938" indent="-339725">
              <a:buClr>
                <a:srgbClr val="00B050"/>
              </a:buClr>
              <a:buFont typeface="+mj-lt"/>
              <a:buAutoNum type="alphaLcParenR"/>
            </a:pPr>
            <a:r>
              <a:rPr lang="en-US" sz="1600" dirty="0" smtClean="0">
                <a:solidFill>
                  <a:srgbClr val="0070C0"/>
                </a:solidFill>
              </a:rPr>
              <a:t>Suggest why the company increased non-current liabilities (long-term loans) in the period shown above.</a:t>
            </a:r>
          </a:p>
          <a:p>
            <a:pPr marL="515938" indent="-339725">
              <a:buClr>
                <a:srgbClr val="00B050"/>
              </a:buClr>
              <a:buFont typeface="+mj-lt"/>
              <a:buAutoNum type="alphaLcParenR"/>
            </a:pPr>
            <a:r>
              <a:rPr lang="en-US" sz="1600" dirty="0" smtClean="0">
                <a:solidFill>
                  <a:srgbClr val="0070C0"/>
                </a:solidFill>
              </a:rPr>
              <a:t>Do you think that the shareholders in Hayley would be pleased with the 2011 balance sheet? Explain your answer.</a:t>
            </a:r>
          </a:p>
        </p:txBody>
      </p:sp>
      <p:graphicFrame>
        <p:nvGraphicFramePr>
          <p:cNvPr id="3" name="Table 2"/>
          <p:cNvGraphicFramePr>
            <a:graphicFrameLocks noGrp="1"/>
          </p:cNvGraphicFramePr>
          <p:nvPr>
            <p:extLst/>
          </p:nvPr>
        </p:nvGraphicFramePr>
        <p:xfrm>
          <a:off x="395536" y="2708920"/>
          <a:ext cx="8424936" cy="2097024"/>
        </p:xfrm>
        <a:graphic>
          <a:graphicData uri="http://schemas.openxmlformats.org/drawingml/2006/table">
            <a:tbl>
              <a:tblPr firstRow="1" bandRow="1">
                <a:tableStyleId>{5C22544A-7EE6-4342-B048-85BDC9FD1C3A}</a:tableStyleId>
              </a:tblPr>
              <a:tblGrid>
                <a:gridCol w="3528392"/>
                <a:gridCol w="2520280"/>
                <a:gridCol w="2376264"/>
              </a:tblGrid>
              <a:tr h="0">
                <a:tc>
                  <a:txBody>
                    <a:bodyPr/>
                    <a:lstStyle/>
                    <a:p>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As at 31/03/2011</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As at 31/03/2010</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Non-current assets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29 595</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23 453</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Current Assets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24 204</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21 415</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Total assets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53 799</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44 868</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Non-current liabilities</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9268</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5176</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Current</a:t>
                      </a:r>
                      <a:r>
                        <a:rPr lang="en-US" sz="1600" baseline="0" dirty="0" smtClean="0">
                          <a:latin typeface="Arial" panose="020B0604020202020204" pitchFamily="34" charset="0"/>
                          <a:cs typeface="Arial" panose="020B0604020202020204" pitchFamily="34" charset="0"/>
                        </a:rPr>
                        <a:t> liabilities</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20 640</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17 359</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Total </a:t>
                      </a:r>
                      <a:r>
                        <a:rPr lang="en-US" sz="1600" baseline="0" dirty="0" smtClean="0">
                          <a:latin typeface="Arial" panose="020B0604020202020204" pitchFamily="34" charset="0"/>
                          <a:cs typeface="Arial" panose="020B0604020202020204" pitchFamily="34" charset="0"/>
                        </a:rPr>
                        <a:t>liabilities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29 908</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22 535</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600" dirty="0" smtClean="0">
                          <a:latin typeface="Arial" panose="020B0604020202020204" pitchFamily="34" charset="0"/>
                          <a:cs typeface="Arial" panose="020B0604020202020204" pitchFamily="34" charset="0"/>
                        </a:rPr>
                        <a:t>Total equity (shareholders’ funds)</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23 891</a:t>
                      </a:r>
                      <a:endParaRPr lang="en-GB" sz="1600" dirty="0" smtClean="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latin typeface="Arial" panose="020B0604020202020204" pitchFamily="34" charset="0"/>
                          <a:cs typeface="Arial" panose="020B0604020202020204" pitchFamily="34" charset="0"/>
                        </a:rPr>
                        <a:t>22 333</a:t>
                      </a:r>
                      <a:endParaRPr lang="en-GB" sz="1600" dirty="0">
                        <a:latin typeface="Arial" panose="020B0604020202020204" pitchFamily="34" charset="0"/>
                        <a:cs typeface="Arial" panose="020B0604020202020204" pitchFamily="34" charset="0"/>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62224031"/>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600" dirty="0"/>
              <a:t>8.3 – Balance </a:t>
            </a:r>
            <a:r>
              <a:rPr lang="en-GB" sz="3600" dirty="0" smtClean="0"/>
              <a:t>Sheets – </a:t>
            </a:r>
            <a:r>
              <a:rPr lang="en-GB" sz="3600" dirty="0" smtClean="0"/>
              <a:t>Exam Styled </a:t>
            </a:r>
            <a:r>
              <a:rPr lang="en-GB" sz="3600" dirty="0" smtClean="0"/>
              <a:t>Questions</a:t>
            </a:r>
            <a:endParaRPr lang="en-GB" sz="3600" b="1" dirty="0" smtClean="0"/>
          </a:p>
        </p:txBody>
      </p:sp>
      <p:sp>
        <p:nvSpPr>
          <p:cNvPr id="8" name="Rectangle 7"/>
          <p:cNvSpPr/>
          <p:nvPr/>
        </p:nvSpPr>
        <p:spPr>
          <a:xfrm>
            <a:off x="323849" y="1196752"/>
            <a:ext cx="8496623" cy="5478423"/>
          </a:xfrm>
          <a:prstGeom prst="rect">
            <a:avLst/>
          </a:prstGeom>
        </p:spPr>
        <p:txBody>
          <a:bodyPr wrap="square">
            <a:spAutoFit/>
          </a:bodyPr>
          <a:lstStyle/>
          <a:p>
            <a:pPr marL="339725" indent="-339725">
              <a:spcAft>
                <a:spcPts val="600"/>
              </a:spcAft>
              <a:buClr>
                <a:srgbClr val="00B050"/>
              </a:buClr>
              <a:buFont typeface="+mj-lt"/>
              <a:buAutoNum type="arabicPeriod"/>
            </a:pPr>
            <a:r>
              <a:rPr lang="en-US" sz="1600" dirty="0" smtClean="0"/>
              <a:t>An extract from Giza Builders Ltd. Latest balance sheet is shown below. During the period shown, the government increased interest rates – the cost of borrowing money. A competitor business is for sale. The owners have asked the directors of Giza Builders if they wish to buy the business for $4m.</a:t>
            </a:r>
            <a:br>
              <a:rPr lang="en-US" sz="1600" dirty="0" smtClean="0"/>
            </a:br>
            <a:r>
              <a:rPr lang="en-US" sz="1600" dirty="0" smtClean="0"/>
              <a:t>Extract from Giza Builders Ltd balance sheet.</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a:pPr>
            <a:endParaRPr lang="en-US" sz="1600" dirty="0" smtClean="0"/>
          </a:p>
          <a:p>
            <a:pPr marL="625475" indent="-342900">
              <a:spcAft>
                <a:spcPts val="600"/>
              </a:spcAft>
              <a:buClr>
                <a:srgbClr val="00B050"/>
              </a:buClr>
              <a:buFont typeface="+mj-lt"/>
              <a:buAutoNum type="alphaLcParenR"/>
            </a:pPr>
            <a:r>
              <a:rPr lang="en-US" sz="1600" dirty="0" smtClean="0"/>
              <a:t>What is meant by ‘non-current assets’?	[2]</a:t>
            </a:r>
          </a:p>
          <a:p>
            <a:pPr marL="625475" indent="-342900">
              <a:spcAft>
                <a:spcPts val="600"/>
              </a:spcAft>
              <a:buClr>
                <a:srgbClr val="00B050"/>
              </a:buClr>
              <a:buFont typeface="+mj-lt"/>
              <a:buAutoNum type="alphaLcParenR"/>
            </a:pPr>
            <a:r>
              <a:rPr lang="en-US" sz="1600" dirty="0" smtClean="0"/>
              <a:t>Identify </a:t>
            </a:r>
            <a:r>
              <a:rPr lang="en-US" sz="1600" b="1" dirty="0" smtClean="0"/>
              <a:t>two</a:t>
            </a:r>
            <a:r>
              <a:rPr lang="en-US" sz="1600" dirty="0" smtClean="0"/>
              <a:t> current assets likely to be held by Giza Builders Ltd.	[2]</a:t>
            </a:r>
          </a:p>
          <a:p>
            <a:pPr marL="625475" indent="-342900">
              <a:spcAft>
                <a:spcPts val="600"/>
              </a:spcAft>
              <a:buClr>
                <a:srgbClr val="00B050"/>
              </a:buClr>
              <a:buFont typeface="+mj-lt"/>
              <a:buAutoNum type="alphaLcParenR"/>
            </a:pPr>
            <a:r>
              <a:rPr lang="en-US" sz="1600" dirty="0" smtClean="0"/>
              <a:t>Identify and explain </a:t>
            </a:r>
            <a:r>
              <a:rPr lang="en-US" sz="1600" b="1" dirty="0" smtClean="0"/>
              <a:t>two</a:t>
            </a:r>
            <a:r>
              <a:rPr lang="en-US" sz="1600" dirty="0" smtClean="0"/>
              <a:t> possible reasons why the company increased its value of total equity (shareholders funds) during the period shown.	[4]</a:t>
            </a:r>
          </a:p>
          <a:p>
            <a:pPr marL="625475" indent="-342900">
              <a:spcAft>
                <a:spcPts val="600"/>
              </a:spcAft>
              <a:buClr>
                <a:srgbClr val="00B050"/>
              </a:buClr>
              <a:buFont typeface="+mj-lt"/>
              <a:buAutoNum type="alphaLcParenR"/>
            </a:pPr>
            <a:r>
              <a:rPr lang="en-US" sz="1600" dirty="0"/>
              <a:t>Identify and explain </a:t>
            </a:r>
            <a:r>
              <a:rPr lang="en-US" sz="1600" b="1" dirty="0" smtClean="0"/>
              <a:t>two </a:t>
            </a:r>
            <a:r>
              <a:rPr lang="en-US" sz="1600" dirty="0" smtClean="0"/>
              <a:t>ways in which the increase in non-current liabilities (long-term loans) might have been used by the company.	[6]</a:t>
            </a:r>
          </a:p>
          <a:p>
            <a:pPr marL="625475" indent="-342900">
              <a:spcAft>
                <a:spcPts val="600"/>
              </a:spcAft>
              <a:buClr>
                <a:srgbClr val="00B050"/>
              </a:buClr>
              <a:buFont typeface="+mj-lt"/>
              <a:buAutoNum type="alphaLcParenR"/>
            </a:pPr>
            <a:r>
              <a:rPr lang="en-US" sz="1600" dirty="0" smtClean="0"/>
              <a:t>Consider how useful the information above would be to the directors of Giza Builders Ltd. When they decide whether or not to take over the competing business for $4. Justify your answer.	[6]</a:t>
            </a:r>
          </a:p>
        </p:txBody>
      </p:sp>
      <p:graphicFrame>
        <p:nvGraphicFramePr>
          <p:cNvPr id="2" name="Table 1"/>
          <p:cNvGraphicFramePr>
            <a:graphicFrameLocks noGrp="1"/>
          </p:cNvGraphicFramePr>
          <p:nvPr>
            <p:extLst/>
          </p:nvPr>
        </p:nvGraphicFramePr>
        <p:xfrm>
          <a:off x="323847" y="2492896"/>
          <a:ext cx="8496624" cy="15240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a:t>
                      </a:r>
                      <a:r>
                        <a:rPr lang="en-US" sz="1400" baseline="0" dirty="0" smtClean="0">
                          <a:latin typeface="Arial" panose="020B0604020202020204" pitchFamily="34" charset="0"/>
                          <a:cs typeface="Arial" panose="020B0604020202020204" pitchFamily="34" charset="0"/>
                        </a:rPr>
                        <a: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67</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58</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23</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12</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6</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Total Equity</a:t>
                      </a:r>
                      <a:r>
                        <a:rPr lang="en-US" sz="1400" baseline="0" dirty="0" smtClean="0">
                          <a:latin typeface="Arial" panose="020B0604020202020204" pitchFamily="34" charset="0"/>
                          <a:cs typeface="Arial" panose="020B0604020202020204" pitchFamily="34" charset="0"/>
                        </a:rPr>
                        <a:t> (Shareholders funds)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57</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50</a:t>
                      </a:r>
                      <a:endParaRPr lang="en-GB" sz="1400" dirty="0">
                        <a:latin typeface="Arial" panose="020B0604020202020204" pitchFamily="34" charset="0"/>
                        <a:cs typeface="Arial" panose="020B0604020202020204" pitchFamily="34" charset="0"/>
                      </a:endParaRPr>
                    </a:p>
                  </a:txBody>
                  <a:tcPr/>
                </a:tc>
              </a:tr>
            </a:tbl>
          </a:graphicData>
        </a:graphic>
      </p:graphicFrame>
      <p:sp>
        <p:nvSpPr>
          <p:cNvPr id="9" name="TextBox 8">
            <a:hlinkClick r:id="rId3" action="ppaction://hlinkfile"/>
          </p:cNvPr>
          <p:cNvSpPr txBox="1"/>
          <p:nvPr/>
        </p:nvSpPr>
        <p:spPr>
          <a:xfrm>
            <a:off x="8460432" y="393305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455211472"/>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96752"/>
            <a:ext cx="8496623" cy="5309146"/>
          </a:xfrm>
          <a:prstGeom prst="rect">
            <a:avLst/>
          </a:prstGeom>
        </p:spPr>
        <p:txBody>
          <a:bodyPr wrap="square">
            <a:spAutoFit/>
          </a:bodyPr>
          <a:lstStyle/>
          <a:p>
            <a:pPr marL="342900" indent="-342900">
              <a:spcAft>
                <a:spcPts val="600"/>
              </a:spcAft>
              <a:buClr>
                <a:srgbClr val="00B050"/>
              </a:buClr>
              <a:buFont typeface="+mj-lt"/>
              <a:buAutoNum type="arabicPeriod" startAt="2"/>
            </a:pPr>
            <a:r>
              <a:rPr lang="en-US" sz="1600" dirty="0" smtClean="0"/>
              <a:t>An extract from Gary’s Garages </a:t>
            </a:r>
            <a:r>
              <a:rPr lang="en-US" sz="1600" dirty="0"/>
              <a:t>p</a:t>
            </a:r>
            <a:r>
              <a:rPr lang="en-US" sz="1600" dirty="0" smtClean="0"/>
              <a:t>lc. Latest balance sheet is shown below, The garage company sells and repairs old vehicles. It has many competitors.</a:t>
            </a:r>
            <a:br>
              <a:rPr lang="en-US" sz="1600" dirty="0" smtClean="0"/>
            </a:br>
            <a:r>
              <a:rPr lang="en-US" sz="1600" dirty="0" smtClean="0"/>
              <a:t>Extract from Gary’s Garages plc balance sheet.</a:t>
            </a:r>
            <a:br>
              <a:rPr lang="en-US" sz="1600" dirty="0" smtClean="0"/>
            </a:b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startAt="2"/>
            </a:pPr>
            <a:r>
              <a:rPr lang="en-US" sz="1600" dirty="0" smtClean="0"/>
              <a:t/>
            </a:r>
            <a:br>
              <a:rPr lang="en-US" sz="1600" dirty="0" smtClean="0"/>
            </a:br>
            <a:r>
              <a:rPr lang="en-US" sz="1600" dirty="0" smtClean="0"/>
              <a:t/>
            </a:r>
            <a:br>
              <a:rPr lang="en-US" sz="1600" dirty="0" smtClean="0"/>
            </a:br>
            <a:endParaRPr lang="en-US" sz="1600" dirty="0" smtClean="0"/>
          </a:p>
          <a:p>
            <a:pPr marL="339725" indent="-339725">
              <a:spcAft>
                <a:spcPts val="600"/>
              </a:spcAft>
              <a:buClr>
                <a:srgbClr val="00B050"/>
              </a:buClr>
              <a:buFont typeface="+mj-lt"/>
              <a:buAutoNum type="arabicPeriod" startAt="2"/>
            </a:pPr>
            <a:endParaRPr lang="en-US" sz="1600" dirty="0" smtClean="0"/>
          </a:p>
          <a:p>
            <a:pPr marL="625475" indent="-342900">
              <a:spcAft>
                <a:spcPts val="600"/>
              </a:spcAft>
              <a:buClr>
                <a:srgbClr val="00B050"/>
              </a:buClr>
              <a:buFont typeface="+mj-lt"/>
              <a:buAutoNum type="alphaLcParenR"/>
            </a:pPr>
            <a:r>
              <a:rPr lang="en-US" sz="1600" dirty="0" smtClean="0"/>
              <a:t>What is meant by ‘total equity’ (or shareholders’ funds)?	[2]</a:t>
            </a:r>
          </a:p>
          <a:p>
            <a:pPr marL="625475" indent="-342900">
              <a:spcAft>
                <a:spcPts val="600"/>
              </a:spcAft>
              <a:buClr>
                <a:srgbClr val="00B050"/>
              </a:buClr>
              <a:buFont typeface="+mj-lt"/>
              <a:buAutoNum type="alphaLcParenR"/>
            </a:pPr>
            <a:r>
              <a:rPr lang="en-US" sz="1600" dirty="0" smtClean="0"/>
              <a:t>Identify </a:t>
            </a:r>
            <a:r>
              <a:rPr lang="en-US" sz="1600" b="1" dirty="0" smtClean="0"/>
              <a:t>two</a:t>
            </a:r>
            <a:r>
              <a:rPr lang="en-US" sz="1600" dirty="0" smtClean="0"/>
              <a:t> current liabilities Gary’s Garages is likely to have.	[2]</a:t>
            </a:r>
          </a:p>
          <a:p>
            <a:pPr marL="625475" indent="-342900">
              <a:spcAft>
                <a:spcPts val="600"/>
              </a:spcAft>
              <a:buClr>
                <a:srgbClr val="00B050"/>
              </a:buClr>
              <a:buFont typeface="+mj-lt"/>
              <a:buAutoNum type="alphaLcParenR"/>
            </a:pPr>
            <a:r>
              <a:rPr lang="en-US" sz="1600" dirty="0" smtClean="0"/>
              <a:t>Identify and explain </a:t>
            </a:r>
            <a:r>
              <a:rPr lang="en-US" sz="1600" b="1" dirty="0" smtClean="0"/>
              <a:t>two</a:t>
            </a:r>
            <a:r>
              <a:rPr lang="en-US" sz="1600" dirty="0" smtClean="0"/>
              <a:t> possible reasons why the value of current assets has fallen during the period shown.	[4]</a:t>
            </a:r>
          </a:p>
          <a:p>
            <a:pPr marL="625475" indent="-342900">
              <a:spcAft>
                <a:spcPts val="600"/>
              </a:spcAft>
              <a:buClr>
                <a:srgbClr val="00B050"/>
              </a:buClr>
              <a:buFont typeface="+mj-lt"/>
              <a:buAutoNum type="alphaLcParenR"/>
            </a:pPr>
            <a:r>
              <a:rPr lang="en-US" sz="1600" dirty="0"/>
              <a:t>Identify and </a:t>
            </a:r>
            <a:r>
              <a:rPr lang="en-US" sz="1600" dirty="0" smtClean="0"/>
              <a:t>explain the usefulness of </a:t>
            </a:r>
            <a:r>
              <a:rPr lang="en-US" sz="1600" b="1" dirty="0" smtClean="0"/>
              <a:t>two </a:t>
            </a:r>
            <a:r>
              <a:rPr lang="en-US" sz="1600" dirty="0" smtClean="0"/>
              <a:t>pieces of information, </a:t>
            </a:r>
            <a:r>
              <a:rPr lang="en-US" sz="1600" dirty="0"/>
              <a:t>o</a:t>
            </a:r>
            <a:r>
              <a:rPr lang="en-US" sz="1600" dirty="0" smtClean="0"/>
              <a:t>ther than the data above, that a potential shareholder might need to analyse before investing in Gary’s garages PLC.	[6]</a:t>
            </a:r>
          </a:p>
          <a:p>
            <a:pPr marL="625475" indent="-342900">
              <a:spcAft>
                <a:spcPts val="600"/>
              </a:spcAft>
              <a:buClr>
                <a:srgbClr val="00B050"/>
              </a:buClr>
              <a:buFont typeface="+mj-lt"/>
              <a:buAutoNum type="alphaLcParenR"/>
            </a:pPr>
            <a:r>
              <a:rPr lang="en-US" sz="1600" dirty="0" smtClean="0"/>
              <a:t>Do you think that the shareholders of Gary’s garages PLC. Would be pleased with the information shown above. Justify your answer.	[6]</a:t>
            </a:r>
          </a:p>
        </p:txBody>
      </p:sp>
      <p:sp>
        <p:nvSpPr>
          <p:cNvPr id="7" name="TextBox 6">
            <a:hlinkClick r:id="rId3" action="ppaction://hlinkfile"/>
          </p:cNvPr>
          <p:cNvSpPr txBox="1"/>
          <p:nvPr/>
        </p:nvSpPr>
        <p:spPr>
          <a:xfrm>
            <a:off x="8460432" y="393305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graphicFrame>
        <p:nvGraphicFramePr>
          <p:cNvPr id="2" name="Table 1"/>
          <p:cNvGraphicFramePr>
            <a:graphicFrameLocks noGrp="1"/>
          </p:cNvGraphicFramePr>
          <p:nvPr>
            <p:extLst/>
          </p:nvPr>
        </p:nvGraphicFramePr>
        <p:xfrm>
          <a:off x="333830" y="2032248"/>
          <a:ext cx="8496624" cy="1828800"/>
        </p:xfrm>
        <a:graphic>
          <a:graphicData uri="http://schemas.openxmlformats.org/drawingml/2006/table">
            <a:tbl>
              <a:tblPr firstRow="1" bandRow="1">
                <a:tableStyleId>{5C22544A-7EE6-4342-B048-85BDC9FD1C3A}</a:tableStyleId>
              </a:tblPr>
              <a:tblGrid>
                <a:gridCol w="2832208"/>
                <a:gridCol w="2832208"/>
                <a:gridCol w="2832208"/>
              </a:tblGrid>
              <a:tr h="244827">
                <a:tc>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31/09/2015 ($m)</a:t>
                      </a:r>
                      <a:endParaRPr lang="en-GB" sz="1400" dirty="0">
                        <a:latin typeface="Arial" panose="020B0604020202020204" pitchFamily="34" charset="0"/>
                        <a:cs typeface="Arial" panose="020B0604020202020204" pitchFamily="34" charset="0"/>
                      </a:endParaRPr>
                    </a:p>
                  </a:txBody>
                  <a:tcPr/>
                </a:tc>
                <a:tc>
                  <a:txBody>
                    <a:bodyPr/>
                    <a:lstStyle/>
                    <a:p>
                      <a:r>
                        <a:rPr lang="en-US" sz="1400" dirty="0" smtClean="0">
                          <a:latin typeface="Arial" panose="020B0604020202020204" pitchFamily="34" charset="0"/>
                          <a:cs typeface="Arial" panose="020B0604020202020204" pitchFamily="34" charset="0"/>
                        </a:rPr>
                        <a:t>As at 31/09/2014 ($m)</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a:t>
                      </a:r>
                      <a:r>
                        <a:rPr lang="en-US" sz="1400" baseline="0" dirty="0" smtClean="0">
                          <a:latin typeface="Arial" panose="020B0604020202020204" pitchFamily="34" charset="0"/>
                          <a:cs typeface="Arial" panose="020B0604020202020204" pitchFamily="34" charset="0"/>
                        </a:rPr>
                        <a: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96</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90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Assets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23</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Non-Current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35</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40</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Current Liabilities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28</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25</a:t>
                      </a:r>
                      <a:endParaRPr lang="en-GB" sz="1400" dirty="0">
                        <a:latin typeface="Arial" panose="020B0604020202020204" pitchFamily="34" charset="0"/>
                        <a:cs typeface="Arial" panose="020B0604020202020204" pitchFamily="34" charset="0"/>
                      </a:endParaRPr>
                    </a:p>
                  </a:txBody>
                  <a:tcPr/>
                </a:tc>
              </a:tr>
              <a:tr h="244827">
                <a:tc>
                  <a:txBody>
                    <a:bodyPr/>
                    <a:lstStyle/>
                    <a:p>
                      <a:r>
                        <a:rPr lang="en-US" sz="1400" dirty="0" smtClean="0">
                          <a:latin typeface="Arial" panose="020B0604020202020204" pitchFamily="34" charset="0"/>
                          <a:cs typeface="Arial" panose="020B0604020202020204" pitchFamily="34" charset="0"/>
                        </a:rPr>
                        <a:t>Total Equity</a:t>
                      </a:r>
                      <a:r>
                        <a:rPr lang="en-US" sz="1400" baseline="0" dirty="0" smtClean="0">
                          <a:latin typeface="Arial" panose="020B0604020202020204" pitchFamily="34" charset="0"/>
                          <a:cs typeface="Arial" panose="020B0604020202020204" pitchFamily="34" charset="0"/>
                        </a:rPr>
                        <a:t> (Shareholders funds)</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56</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50</a:t>
                      </a:r>
                      <a:endParaRPr lang="en-GB" sz="1400" dirty="0">
                        <a:latin typeface="Arial" panose="020B0604020202020204" pitchFamily="34" charset="0"/>
                        <a:cs typeface="Arial" panose="020B0604020202020204" pitchFamily="34" charset="0"/>
                      </a:endParaRPr>
                    </a:p>
                  </a:txBody>
                  <a:tcPr/>
                </a:tc>
              </a:tr>
            </a:tbl>
          </a:graphicData>
        </a:graphic>
      </p:graphicFrame>
      <p:sp>
        <p:nvSpPr>
          <p:cNvPr id="9" name="Title 1"/>
          <p:cNvSpPr>
            <a:spLocks noGrp="1"/>
          </p:cNvSpPr>
          <p:nvPr>
            <p:ph type="title"/>
          </p:nvPr>
        </p:nvSpPr>
        <p:spPr>
          <a:xfrm>
            <a:off x="107504" y="44624"/>
            <a:ext cx="8856984" cy="625434"/>
          </a:xfrm>
        </p:spPr>
        <p:txBody>
          <a:bodyPr>
            <a:noAutofit/>
          </a:bodyPr>
          <a:lstStyle/>
          <a:p>
            <a:r>
              <a:rPr lang="en-GB" sz="3600" dirty="0"/>
              <a:t>8.3 – Balance </a:t>
            </a:r>
            <a:r>
              <a:rPr lang="en-GB" sz="3600" dirty="0" smtClean="0"/>
              <a:t>Sheets – </a:t>
            </a:r>
            <a:r>
              <a:rPr lang="en-GB" sz="3600" dirty="0" smtClean="0"/>
              <a:t>Exam Styled </a:t>
            </a:r>
            <a:r>
              <a:rPr lang="en-GB" sz="3600" dirty="0" smtClean="0"/>
              <a:t>Questions</a:t>
            </a:r>
            <a:endParaRPr lang="en-GB" sz="3600" b="1" dirty="0" smtClean="0"/>
          </a:p>
        </p:txBody>
      </p:sp>
    </p:spTree>
    <p:extLst>
      <p:ext uri="{BB962C8B-B14F-4D97-AF65-F5344CB8AC3E}">
        <p14:creationId xmlns:p14="http://schemas.microsoft.com/office/powerpoint/2010/main" val="2068115840"/>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500" dirty="0" smtClean="0"/>
              <a:t>P8.3 </a:t>
            </a:r>
            <a:r>
              <a:rPr lang="en-GB" sz="2500" dirty="0" smtClean="0"/>
              <a:t>– </a:t>
            </a:r>
            <a:r>
              <a:rPr lang="en-GB" sz="2500" dirty="0" smtClean="0"/>
              <a:t>Cash Flow Forecast - Why </a:t>
            </a:r>
            <a:r>
              <a:rPr lang="en-GB" sz="2500" dirty="0" smtClean="0"/>
              <a:t>cash is important to a Business?</a:t>
            </a:r>
            <a:endParaRPr lang="en-GB" sz="2500" b="1" dirty="0" smtClean="0"/>
          </a:p>
        </p:txBody>
      </p:sp>
      <p:sp>
        <p:nvSpPr>
          <p:cNvPr id="8" name="Rectangle 7"/>
          <p:cNvSpPr/>
          <p:nvPr/>
        </p:nvSpPr>
        <p:spPr>
          <a:xfrm>
            <a:off x="323849" y="1196752"/>
            <a:ext cx="6404795" cy="5186035"/>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700" dirty="0" smtClean="0"/>
              <a:t>Cash is a liquid asset. This means that it is immediately available for spending on goods and services.</a:t>
            </a:r>
          </a:p>
          <a:p>
            <a:pPr marL="285750" indent="-285750">
              <a:spcAft>
                <a:spcPts val="600"/>
              </a:spcAft>
              <a:buClr>
                <a:srgbClr val="00B050"/>
              </a:buClr>
              <a:buFont typeface="Wingdings 3" panose="05040102010807070707" pitchFamily="18" charset="2"/>
              <a:buChar char=""/>
            </a:pPr>
            <a:r>
              <a:rPr lang="en-US" sz="1700" dirty="0" smtClean="0"/>
              <a:t>Do you ever run out of cash? Have you ever been unable to pay for goods which you need at one particular time because you did not have enough cash? Have you ever borrowed money or incurred bills which you cannot immediately pay? If you answered ‘yes’ to any of these questions, you have already experience a </a:t>
            </a:r>
            <a:r>
              <a:rPr lang="en-US" sz="1700" b="1" dirty="0" smtClean="0"/>
              <a:t>cash flow</a:t>
            </a:r>
            <a:r>
              <a:rPr lang="en-US" sz="1700" dirty="0" smtClean="0"/>
              <a:t> problem! In business terms, cash flow means the flow of money into and out of a business over a period of time.</a:t>
            </a:r>
          </a:p>
          <a:p>
            <a:pPr marL="574675" indent="-227013">
              <a:spcAft>
                <a:spcPts val="600"/>
              </a:spcAft>
              <a:buClr>
                <a:srgbClr val="00B050"/>
              </a:buClr>
              <a:buFont typeface="Arial" panose="020B0604020202020204" pitchFamily="34" charset="0"/>
              <a:buChar char="•"/>
            </a:pPr>
            <a:r>
              <a:rPr lang="en-US" sz="1700" dirty="0" smtClean="0"/>
              <a:t>If a business has too little cash – or even runs out of it completely – it will face major problems:</a:t>
            </a:r>
          </a:p>
          <a:p>
            <a:pPr marL="574675" indent="-227013">
              <a:spcAft>
                <a:spcPts val="600"/>
              </a:spcAft>
              <a:buClr>
                <a:srgbClr val="00B050"/>
              </a:buClr>
              <a:buFont typeface="Arial" panose="020B0604020202020204" pitchFamily="34" charset="0"/>
              <a:buChar char="•"/>
            </a:pPr>
            <a:r>
              <a:rPr lang="en-US" sz="1700" dirty="0" smtClean="0"/>
              <a:t>Unable to pay workers, suppliers, landlord, government</a:t>
            </a:r>
          </a:p>
          <a:p>
            <a:pPr marL="574675" indent="-227013">
              <a:spcAft>
                <a:spcPts val="600"/>
              </a:spcAft>
              <a:buClr>
                <a:srgbClr val="00B050"/>
              </a:buClr>
              <a:buFont typeface="Arial" panose="020B0604020202020204" pitchFamily="34" charset="0"/>
              <a:buChar char="•"/>
            </a:pPr>
            <a:r>
              <a:rPr lang="en-US" sz="1700" dirty="0" smtClean="0"/>
              <a:t>Production of goods and services will stop – workers will not work for nothing and suppliers will not supply if they are not paid.</a:t>
            </a:r>
          </a:p>
          <a:p>
            <a:pPr marL="574675" indent="-227013">
              <a:spcAft>
                <a:spcPts val="600"/>
              </a:spcAft>
              <a:buClr>
                <a:srgbClr val="00B050"/>
              </a:buClr>
              <a:buFont typeface="Arial" panose="020B0604020202020204" pitchFamily="34" charset="0"/>
              <a:buChar char="•"/>
            </a:pPr>
            <a:r>
              <a:rPr lang="en-US" sz="1700" dirty="0" smtClean="0"/>
              <a:t>The business may be forced into ‘liquidation’ – selling up everything it owns to pay for its debts.</a:t>
            </a:r>
            <a:endParaRPr lang="en-GB" sz="1700" dirty="0" smtClean="0"/>
          </a:p>
        </p:txBody>
      </p:sp>
      <p:graphicFrame>
        <p:nvGraphicFramePr>
          <p:cNvPr id="7" name="Table 6"/>
          <p:cNvGraphicFramePr>
            <a:graphicFrameLocks noGrp="1"/>
          </p:cNvGraphicFramePr>
          <p:nvPr>
            <p:extLst/>
          </p:nvPr>
        </p:nvGraphicFramePr>
        <p:xfrm>
          <a:off x="6804248" y="1124744"/>
          <a:ext cx="1979910" cy="5297800"/>
        </p:xfrm>
        <a:graphic>
          <a:graphicData uri="http://schemas.openxmlformats.org/drawingml/2006/table">
            <a:tbl>
              <a:tblPr firstRow="1" firstCol="1" lastRow="1" lastCol="1" bandRow="1" bandCol="1">
                <a:tableStyleId>{2D5ABB26-0587-4C30-8999-92F81FD0307C}</a:tableStyleId>
              </a:tblPr>
              <a:tblGrid>
                <a:gridCol w="1979910"/>
              </a:tblGrid>
              <a:tr h="3600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6508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need to know where your money is and where it is being spent.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Loss leaders and start-ups.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37890" y="1124744"/>
            <a:ext cx="181057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58050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95793912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DM</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MM</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MP</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PP</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96752"/>
            <a:ext cx="8496623" cy="537070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600" dirty="0" smtClean="0"/>
              <a:t>How can cash flow into a business </a:t>
            </a:r>
            <a:r>
              <a:rPr lang="en-US" sz="1600" b="1" dirty="0" smtClean="0"/>
              <a:t>(cash inflow)?</a:t>
            </a:r>
            <a:r>
              <a:rPr lang="en-US" sz="1600" dirty="0" smtClean="0"/>
              <a:t> Here are five of the most common ways:</a:t>
            </a:r>
          </a:p>
          <a:p>
            <a:pPr marL="574675" indent="-227013">
              <a:spcAft>
                <a:spcPts val="600"/>
              </a:spcAft>
              <a:buClr>
                <a:srgbClr val="00B050"/>
              </a:buClr>
              <a:buFont typeface="Arial" panose="020B0604020202020204" pitchFamily="34" charset="0"/>
              <a:buChar char="•"/>
            </a:pPr>
            <a:r>
              <a:rPr lang="en-US" sz="1600" dirty="0" smtClean="0"/>
              <a:t>The sale of products for cash.</a:t>
            </a:r>
          </a:p>
          <a:p>
            <a:pPr marL="574675" indent="-227013">
              <a:spcAft>
                <a:spcPts val="600"/>
              </a:spcAft>
              <a:buClr>
                <a:srgbClr val="00B050"/>
              </a:buClr>
              <a:buFont typeface="Arial" panose="020B0604020202020204" pitchFamily="34" charset="0"/>
              <a:buChar char="•"/>
            </a:pPr>
            <a:r>
              <a:rPr lang="en-US" sz="1600" dirty="0" smtClean="0"/>
              <a:t>Payments made by debtors – debtors are customers who have already purchased products from the business but did not pay for them at the time.</a:t>
            </a:r>
          </a:p>
          <a:p>
            <a:pPr marL="574675" indent="-227013">
              <a:spcAft>
                <a:spcPts val="600"/>
              </a:spcAft>
              <a:buClr>
                <a:srgbClr val="00B050"/>
              </a:buClr>
              <a:buFont typeface="Arial" panose="020B0604020202020204" pitchFamily="34" charset="0"/>
              <a:buChar char="•"/>
            </a:pPr>
            <a:r>
              <a:rPr lang="en-US" sz="1600" dirty="0" smtClean="0"/>
              <a:t>Borrowing money from an external source – this will lead to cash flowing into the business (it will have to be paid eventually)</a:t>
            </a:r>
          </a:p>
          <a:p>
            <a:pPr marL="574675" indent="-227013">
              <a:spcAft>
                <a:spcPts val="600"/>
              </a:spcAft>
              <a:buClr>
                <a:srgbClr val="00B050"/>
              </a:buClr>
              <a:buFont typeface="Arial" panose="020B0604020202020204" pitchFamily="34" charset="0"/>
              <a:buChar char="•"/>
            </a:pPr>
            <a:r>
              <a:rPr lang="en-US" sz="1600" dirty="0" smtClean="0"/>
              <a:t>The sale of assets of the business, e.g. unwanted property.</a:t>
            </a:r>
          </a:p>
          <a:p>
            <a:pPr marL="574675" indent="-227013">
              <a:spcAft>
                <a:spcPts val="600"/>
              </a:spcAft>
              <a:buClr>
                <a:srgbClr val="00B050"/>
              </a:buClr>
              <a:buFont typeface="Arial" panose="020B0604020202020204" pitchFamily="34" charset="0"/>
              <a:buChar char="•"/>
            </a:pPr>
            <a:r>
              <a:rPr lang="en-US" sz="1600" dirty="0" smtClean="0"/>
              <a:t>Investors – e.g. shareholders in the case of companies – putting more money into the business.</a:t>
            </a:r>
          </a:p>
          <a:p>
            <a:pPr marL="285750" indent="-285750">
              <a:spcAft>
                <a:spcPts val="600"/>
              </a:spcAft>
              <a:buClr>
                <a:srgbClr val="00B050"/>
              </a:buClr>
              <a:buFont typeface="Wingdings 3" panose="05040102010807070707" pitchFamily="18" charset="2"/>
              <a:buChar char=""/>
            </a:pPr>
            <a:r>
              <a:rPr lang="en-US" sz="1600" dirty="0" smtClean="0"/>
              <a:t>How can cash flow out of the business (</a:t>
            </a:r>
            <a:r>
              <a:rPr lang="en-US" sz="1600" b="1" dirty="0" smtClean="0"/>
              <a:t>cash outflow</a:t>
            </a:r>
            <a:r>
              <a:rPr lang="en-US" sz="1600" dirty="0" smtClean="0"/>
              <a:t>)? Here are five of the most common ways:</a:t>
            </a:r>
          </a:p>
          <a:p>
            <a:pPr marL="574675" indent="-227013">
              <a:spcAft>
                <a:spcPts val="600"/>
              </a:spcAft>
              <a:buClr>
                <a:srgbClr val="00B050"/>
              </a:buClr>
              <a:buFont typeface="Arial" panose="020B0604020202020204" pitchFamily="34" charset="0"/>
              <a:buChar char="•"/>
            </a:pPr>
            <a:r>
              <a:rPr lang="en-US" sz="1600" dirty="0" smtClean="0"/>
              <a:t>Purchasing goods or materials for cash</a:t>
            </a:r>
          </a:p>
          <a:p>
            <a:pPr marL="574675" indent="-227013">
              <a:spcAft>
                <a:spcPts val="600"/>
              </a:spcAft>
              <a:buClr>
                <a:srgbClr val="00B050"/>
              </a:buClr>
              <a:buFont typeface="Arial" panose="020B0604020202020204" pitchFamily="34" charset="0"/>
              <a:buChar char="•"/>
            </a:pPr>
            <a:r>
              <a:rPr lang="en-US" sz="1600" dirty="0" smtClean="0"/>
              <a:t>Paying wages, salaries and other expenses in cash</a:t>
            </a:r>
          </a:p>
          <a:p>
            <a:pPr marL="574675" indent="-227013">
              <a:spcAft>
                <a:spcPts val="600"/>
              </a:spcAft>
              <a:buClr>
                <a:srgbClr val="00B050"/>
              </a:buClr>
              <a:buFont typeface="Arial" panose="020B0604020202020204" pitchFamily="34" charset="0"/>
              <a:buChar char="•"/>
            </a:pPr>
            <a:r>
              <a:rPr lang="en-US" sz="1600" dirty="0" smtClean="0"/>
              <a:t>Purchasing fixed assets</a:t>
            </a:r>
          </a:p>
          <a:p>
            <a:pPr marL="574675" indent="-227013">
              <a:spcAft>
                <a:spcPts val="600"/>
              </a:spcAft>
              <a:buClr>
                <a:srgbClr val="00B050"/>
              </a:buClr>
              <a:buFont typeface="Arial" panose="020B0604020202020204" pitchFamily="34" charset="0"/>
              <a:buChar char="•"/>
            </a:pPr>
            <a:r>
              <a:rPr lang="en-US" sz="1600" dirty="0" smtClean="0"/>
              <a:t>Repaying loans</a:t>
            </a:r>
          </a:p>
          <a:p>
            <a:pPr marL="574675" indent="-227013">
              <a:spcAft>
                <a:spcPts val="600"/>
              </a:spcAft>
              <a:buClr>
                <a:srgbClr val="00B050"/>
              </a:buClr>
              <a:buFont typeface="Arial" panose="020B0604020202020204" pitchFamily="34" charset="0"/>
              <a:buChar char="•"/>
            </a:pPr>
            <a:r>
              <a:rPr lang="en-US" sz="1600" dirty="0" smtClean="0"/>
              <a:t>By paying creditors of the business – other firms who supplied items to the business but who were not paid immediately.</a:t>
            </a:r>
            <a:endParaRPr lang="en-GB" sz="1600" dirty="0" smtClean="0"/>
          </a:p>
        </p:txBody>
      </p:sp>
      <p:sp>
        <p:nvSpPr>
          <p:cNvPr id="7" name="Title 1"/>
          <p:cNvSpPr>
            <a:spLocks noGrp="1"/>
          </p:cNvSpPr>
          <p:nvPr>
            <p:ph type="title"/>
          </p:nvPr>
        </p:nvSpPr>
        <p:spPr>
          <a:xfrm>
            <a:off x="107504" y="44624"/>
            <a:ext cx="8856984" cy="625434"/>
          </a:xfrm>
        </p:spPr>
        <p:txBody>
          <a:bodyPr>
            <a:noAutofit/>
          </a:bodyPr>
          <a:lstStyle/>
          <a:p>
            <a:r>
              <a:rPr lang="en-GB" sz="4000" dirty="0" smtClean="0"/>
              <a:t>P8.3 </a:t>
            </a:r>
            <a:r>
              <a:rPr lang="en-GB" sz="4000" dirty="0" smtClean="0"/>
              <a:t>– </a:t>
            </a:r>
            <a:r>
              <a:rPr lang="en-GB" sz="4000" dirty="0" smtClean="0"/>
              <a:t>Cash Flow Forecast</a:t>
            </a:r>
            <a:endParaRPr lang="en-GB" sz="4000" b="1" dirty="0" smtClean="0"/>
          </a:p>
        </p:txBody>
      </p:sp>
    </p:spTree>
    <p:extLst>
      <p:ext uri="{BB962C8B-B14F-4D97-AF65-F5344CB8AC3E}">
        <p14:creationId xmlns:p14="http://schemas.microsoft.com/office/powerpoint/2010/main" val="3825116667"/>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2800" dirty="0"/>
              <a:t>P8.3 – Cash Flow Forecast– </a:t>
            </a:r>
            <a:r>
              <a:rPr lang="en-GB" sz="2800" dirty="0" smtClean="0"/>
              <a:t>Cash Inflows and Outflows?</a:t>
            </a:r>
            <a:endParaRPr lang="en-GB" sz="2800" b="1" dirty="0" smtClean="0"/>
          </a:p>
        </p:txBody>
      </p:sp>
      <p:sp>
        <p:nvSpPr>
          <p:cNvPr id="8" name="Rectangle 7"/>
          <p:cNvSpPr/>
          <p:nvPr/>
        </p:nvSpPr>
        <p:spPr>
          <a:xfrm>
            <a:off x="323849" y="1196752"/>
            <a:ext cx="6336383" cy="1200329"/>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Using the table below, for each of the following transactions, tick the correct column to indicate whether it represents a cash inflow or a cash outflow for </a:t>
            </a:r>
            <a:r>
              <a:rPr lang="en-GB" dirty="0" smtClean="0"/>
              <a:t>Alrraja</a:t>
            </a:r>
            <a:r>
              <a:rPr lang="en-GB" dirty="0"/>
              <a:t>' </a:t>
            </a:r>
            <a:r>
              <a:rPr lang="en-GB" dirty="0" smtClean="0"/>
              <a:t>Alssalih</a:t>
            </a:r>
            <a:r>
              <a:rPr lang="en-US" dirty="0" smtClean="0"/>
              <a:t> Limited.</a:t>
            </a:r>
            <a:endParaRPr lang="en-GB" dirty="0" smtClean="0"/>
          </a:p>
        </p:txBody>
      </p:sp>
      <p:graphicFrame>
        <p:nvGraphicFramePr>
          <p:cNvPr id="2" name="Table 1"/>
          <p:cNvGraphicFramePr>
            <a:graphicFrameLocks noGrp="1"/>
          </p:cNvGraphicFramePr>
          <p:nvPr>
            <p:extLst/>
          </p:nvPr>
        </p:nvGraphicFramePr>
        <p:xfrm>
          <a:off x="323528" y="2420888"/>
          <a:ext cx="6312900" cy="3749040"/>
        </p:xfrm>
        <a:graphic>
          <a:graphicData uri="http://schemas.openxmlformats.org/drawingml/2006/table">
            <a:tbl>
              <a:tblPr firstRow="1" bandRow="1">
                <a:tableStyleId>{5C22544A-7EE6-4342-B048-85BDC9FD1C3A}</a:tableStyleId>
              </a:tblPr>
              <a:tblGrid>
                <a:gridCol w="3024336"/>
                <a:gridCol w="1704389"/>
                <a:gridCol w="1584175"/>
              </a:tblGrid>
              <a:tr h="306034">
                <a:tc>
                  <a:txBody>
                    <a:bodyPr/>
                    <a:lstStyle/>
                    <a:p>
                      <a:r>
                        <a:rPr lang="en-US" sz="1600" dirty="0" smtClean="0">
                          <a:latin typeface="Arial" panose="020B0604020202020204" pitchFamily="34" charset="0"/>
                          <a:cs typeface="Arial" panose="020B0604020202020204" pitchFamily="34" charset="0"/>
                        </a:rPr>
                        <a:t>Transaction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Cash Inflow</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Cash Outflow</a:t>
                      </a:r>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Purchase of new computer for cash</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Sales of goods to customers – no credit given</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Interest paid on bank loans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Wages</a:t>
                      </a:r>
                      <a:r>
                        <a:rPr lang="en-US" sz="1600" baseline="0" dirty="0" smtClean="0">
                          <a:latin typeface="Arial" panose="020B0604020202020204" pitchFamily="34" charset="0"/>
                          <a:cs typeface="Arial" panose="020B0604020202020204" pitchFamily="34" charset="0"/>
                        </a:rPr>
                        <a:t> paid to employers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Debtors</a:t>
                      </a:r>
                      <a:r>
                        <a:rPr lang="en-US" sz="1600" baseline="0" dirty="0" smtClean="0">
                          <a:latin typeface="Arial" panose="020B0604020202020204" pitchFamily="34" charset="0"/>
                          <a:cs typeface="Arial" panose="020B0604020202020204" pitchFamily="34" charset="0"/>
                        </a:rPr>
                        <a:t> paying their bills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Additional shares are sold</a:t>
                      </a:r>
                      <a:r>
                        <a:rPr lang="en-US" sz="1600" baseline="0" dirty="0" smtClean="0">
                          <a:latin typeface="Arial" panose="020B0604020202020204" pitchFamily="34" charset="0"/>
                          <a:cs typeface="Arial" panose="020B0604020202020204" pitchFamily="34" charset="0"/>
                        </a:rPr>
                        <a:t> to shareholders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Creditors / Suppliers are paid</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r h="306034">
                <a:tc>
                  <a:txBody>
                    <a:bodyPr/>
                    <a:lstStyle/>
                    <a:p>
                      <a:r>
                        <a:rPr lang="en-US" sz="1600" dirty="0" smtClean="0">
                          <a:latin typeface="Arial" panose="020B0604020202020204" pitchFamily="34" charset="0"/>
                          <a:cs typeface="Arial" panose="020B0604020202020204" pitchFamily="34" charset="0"/>
                        </a:rPr>
                        <a:t>Bank overdraft</a:t>
                      </a:r>
                      <a:r>
                        <a:rPr lang="en-US" sz="1600" baseline="0" dirty="0" smtClean="0">
                          <a:latin typeface="Arial" panose="020B0604020202020204" pitchFamily="34" charset="0"/>
                          <a:cs typeface="Arial" panose="020B0604020202020204" pitchFamily="34" charset="0"/>
                        </a:rPr>
                        <a:t> is paid off</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bl>
          </a:graphicData>
        </a:graphic>
      </p:graphicFrame>
      <p:graphicFrame>
        <p:nvGraphicFramePr>
          <p:cNvPr id="7" name="Table 6"/>
          <p:cNvGraphicFramePr>
            <a:graphicFrameLocks noGrp="1"/>
          </p:cNvGraphicFramePr>
          <p:nvPr>
            <p:extLst/>
          </p:nvPr>
        </p:nvGraphicFramePr>
        <p:xfrm>
          <a:off x="6804248" y="1124744"/>
          <a:ext cx="1979910" cy="5297800"/>
        </p:xfrm>
        <a:graphic>
          <a:graphicData uri="http://schemas.openxmlformats.org/drawingml/2006/table">
            <a:tbl>
              <a:tblPr firstRow="1" firstCol="1" lastRow="1" lastCol="1" bandRow="1" bandCol="1">
                <a:tableStyleId>{2D5ABB26-0587-4C30-8999-92F81FD0307C}</a:tableStyleId>
              </a:tblPr>
              <a:tblGrid>
                <a:gridCol w="1979910"/>
              </a:tblGrid>
              <a:tr h="3600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465087">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The need to know where your money is and where it is being spent.</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What is an accountant, Finance officer, Economics, Base Rate, GDP.</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Loss leaders and start-ups.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937890" y="1124744"/>
            <a:ext cx="1810575"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3408891"/>
      </p:ext>
    </p:extLst>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3600" dirty="0"/>
              <a:t>P8.3 – Cash Flow </a:t>
            </a:r>
            <a:r>
              <a:rPr lang="en-GB" sz="3600" dirty="0" smtClean="0"/>
              <a:t>Forecast - Cash </a:t>
            </a:r>
            <a:r>
              <a:rPr lang="en-GB" sz="3600" dirty="0" smtClean="0"/>
              <a:t>Flow Cycle?</a:t>
            </a:r>
            <a:endParaRPr lang="en-GB" sz="3600" b="1" dirty="0" smtClean="0"/>
          </a:p>
        </p:txBody>
      </p:sp>
      <p:sp>
        <p:nvSpPr>
          <p:cNvPr id="8" name="Rectangle 7"/>
          <p:cNvSpPr/>
          <p:nvPr/>
        </p:nvSpPr>
        <p:spPr>
          <a:xfrm>
            <a:off x="323849" y="1196752"/>
            <a:ext cx="8496623" cy="577081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dirty="0" smtClean="0"/>
              <a:t>The following diagram will help to explain the link between some of the inflows and outflows mentioned on the previous slide – the </a:t>
            </a:r>
            <a:r>
              <a:rPr lang="en-US" b="1" dirty="0" smtClean="0"/>
              <a:t>cash flow cycle.</a:t>
            </a:r>
            <a:r>
              <a:rPr lang="en-US" dirty="0" smtClean="0"/>
              <a:t> It explains why cash paid out is not returned immediately to the business.</a:t>
            </a:r>
          </a:p>
          <a:p>
            <a:pPr marL="285750" indent="-285750">
              <a:spcAft>
                <a:spcPts val="600"/>
              </a:spcAft>
              <a:buClr>
                <a:srgbClr val="00B050"/>
              </a:buClr>
              <a:buFont typeface="Wingdings 3" panose="05040102010807070707" pitchFamily="18" charset="2"/>
              <a:buChar char=""/>
            </a:pPr>
            <a:endParaRPr lang="en-US" dirty="0"/>
          </a:p>
          <a:p>
            <a:pPr marL="285750" indent="-285750">
              <a:spcAft>
                <a:spcPts val="600"/>
              </a:spcAft>
              <a:buClr>
                <a:srgbClr val="00B050"/>
              </a:buClr>
              <a:buFont typeface="Wingdings 3" panose="05040102010807070707" pitchFamily="18" charset="2"/>
              <a:buChar char=""/>
            </a:pPr>
            <a:endParaRPr lang="en-US" dirty="0" smtClean="0"/>
          </a:p>
          <a:p>
            <a:pPr marL="285750" indent="-285750">
              <a:spcAft>
                <a:spcPts val="600"/>
              </a:spcAft>
              <a:buClr>
                <a:srgbClr val="00B050"/>
              </a:buClr>
              <a:buFont typeface="Wingdings 3" panose="05040102010807070707" pitchFamily="18" charset="2"/>
              <a:buChar char=""/>
            </a:pPr>
            <a:endParaRPr lang="en-US" dirty="0"/>
          </a:p>
          <a:p>
            <a:pPr>
              <a:spcAft>
                <a:spcPts val="600"/>
              </a:spcAft>
              <a:buClr>
                <a:srgbClr val="00B050"/>
              </a:buClr>
            </a:pPr>
            <a:endParaRPr lang="en-US" dirty="0" smtClean="0"/>
          </a:p>
          <a:p>
            <a:pPr>
              <a:spcAft>
                <a:spcPts val="600"/>
              </a:spcAft>
              <a:buClr>
                <a:srgbClr val="00B050"/>
              </a:buClr>
            </a:pPr>
            <a:endParaRPr lang="en-US" b="1" dirty="0"/>
          </a:p>
          <a:p>
            <a:pPr>
              <a:spcAft>
                <a:spcPts val="600"/>
              </a:spcAft>
              <a:buClr>
                <a:srgbClr val="00B050"/>
              </a:buClr>
            </a:pPr>
            <a:r>
              <a:rPr lang="en-US" b="1" dirty="0" smtClean="0"/>
              <a:t>The Cash Flow Cycle</a:t>
            </a:r>
          </a:p>
          <a:p>
            <a:pPr marL="285750" indent="-285750">
              <a:spcAft>
                <a:spcPts val="600"/>
              </a:spcAft>
              <a:buClr>
                <a:srgbClr val="00B050"/>
              </a:buClr>
              <a:buFont typeface="Wingdings 3" panose="05040102010807070707" pitchFamily="18" charset="2"/>
              <a:buChar char=""/>
            </a:pPr>
            <a:r>
              <a:rPr lang="en-US" dirty="0" smtClean="0"/>
              <a:t>The diagram show how cash is needed (1) to pay for essential materials and other costs (2) required to produce the product. Time is needed to produce the products (3) before they can be sold to customer (4). If these customers receive credit, they will not have to pay straight away. When they do pay for the goods in cash (5), this money will be needed (1) to pay for buying further materials, etc. (2) and so the cycle continues.</a:t>
            </a:r>
          </a:p>
          <a:p>
            <a:pPr marL="285750" indent="-285750">
              <a:spcAft>
                <a:spcPts val="600"/>
              </a:spcAft>
              <a:buClr>
                <a:srgbClr val="00B050"/>
              </a:buClr>
              <a:buFont typeface="Wingdings 3" panose="05040102010807070707" pitchFamily="18" charset="2"/>
              <a:buChar char=""/>
            </a:pPr>
            <a:r>
              <a:rPr lang="en-US" dirty="0" smtClean="0"/>
              <a:t>The longer the time taken to complete these stages, the greater will be the firm’s need for working capital and cash.</a:t>
            </a:r>
          </a:p>
          <a:p>
            <a:pPr marL="285750" indent="-285750">
              <a:spcAft>
                <a:spcPts val="600"/>
              </a:spcAft>
              <a:buClr>
                <a:srgbClr val="00B050"/>
              </a:buClr>
              <a:buFont typeface="Wingdings 3" panose="05040102010807070707" pitchFamily="18" charset="2"/>
              <a:buChar char=""/>
            </a:pPr>
            <a:endParaRPr lang="en-GB" dirty="0" smtClean="0"/>
          </a:p>
        </p:txBody>
      </p:sp>
      <p:sp>
        <p:nvSpPr>
          <p:cNvPr id="2" name="TextBox 1"/>
          <p:cNvSpPr txBox="1"/>
          <p:nvPr/>
        </p:nvSpPr>
        <p:spPr>
          <a:xfrm>
            <a:off x="539552" y="2257707"/>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1</a:t>
            </a:r>
            <a:r>
              <a:rPr lang="en-US" dirty="0" smtClean="0"/>
              <a:t>	Cash needed to pay for</a:t>
            </a:r>
            <a:endParaRPr lang="en-GB" dirty="0"/>
          </a:p>
        </p:txBody>
      </p:sp>
      <p:sp>
        <p:nvSpPr>
          <p:cNvPr id="7" name="TextBox 6"/>
          <p:cNvSpPr txBox="1"/>
          <p:nvPr/>
        </p:nvSpPr>
        <p:spPr>
          <a:xfrm>
            <a:off x="5372998" y="3072879"/>
            <a:ext cx="1714372" cy="507831"/>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endParaRPr lang="en-US" sz="900" dirty="0" smtClean="0"/>
          </a:p>
          <a:p>
            <a:pPr marL="234950" indent="-234950"/>
            <a:r>
              <a:rPr lang="en-US" b="1" dirty="0" smtClean="0"/>
              <a:t>4	</a:t>
            </a:r>
            <a:r>
              <a:rPr lang="en-US" dirty="0" smtClean="0"/>
              <a:t>Goods sold</a:t>
            </a:r>
            <a:endParaRPr lang="en-US" sz="600" dirty="0" smtClean="0"/>
          </a:p>
          <a:p>
            <a:pPr marL="342900" indent="-342900">
              <a:buAutoNum type="arabicPlain" startAt="4"/>
            </a:pPr>
            <a:endParaRPr lang="en-GB" sz="600" dirty="0"/>
          </a:p>
        </p:txBody>
      </p:sp>
      <p:sp>
        <p:nvSpPr>
          <p:cNvPr id="9" name="TextBox 8"/>
          <p:cNvSpPr txBox="1"/>
          <p:nvPr/>
        </p:nvSpPr>
        <p:spPr>
          <a:xfrm>
            <a:off x="6787480" y="2257707"/>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3</a:t>
            </a:r>
            <a:r>
              <a:rPr lang="en-US" dirty="0" smtClean="0"/>
              <a:t>	Goods produced</a:t>
            </a:r>
            <a:endParaRPr lang="en-GB" dirty="0"/>
          </a:p>
        </p:txBody>
      </p:sp>
      <p:sp>
        <p:nvSpPr>
          <p:cNvPr id="10" name="TextBox 9"/>
          <p:cNvSpPr txBox="1"/>
          <p:nvPr/>
        </p:nvSpPr>
        <p:spPr>
          <a:xfrm>
            <a:off x="3558850" y="2257706"/>
            <a:ext cx="2165278"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2</a:t>
            </a:r>
            <a:r>
              <a:rPr lang="en-US" dirty="0" smtClean="0"/>
              <a:t>	Materials, wages, rent, etc.</a:t>
            </a:r>
            <a:endParaRPr lang="en-GB" dirty="0"/>
          </a:p>
        </p:txBody>
      </p:sp>
      <p:sp>
        <p:nvSpPr>
          <p:cNvPr id="11" name="TextBox 10"/>
          <p:cNvSpPr txBox="1"/>
          <p:nvPr/>
        </p:nvSpPr>
        <p:spPr>
          <a:xfrm>
            <a:off x="1763688" y="3049795"/>
            <a:ext cx="2808312"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5</a:t>
            </a:r>
            <a:r>
              <a:rPr lang="en-US" dirty="0" smtClean="0"/>
              <a:t>	Cash Payment received for goods sold</a:t>
            </a:r>
            <a:endParaRPr lang="en-GB" dirty="0"/>
          </a:p>
        </p:txBody>
      </p:sp>
      <p:cxnSp>
        <p:nvCxnSpPr>
          <p:cNvPr id="4" name="Straight Arrow Connector 3"/>
          <p:cNvCxnSpPr>
            <a:endCxn id="10" idx="1"/>
          </p:cNvCxnSpPr>
          <p:nvPr/>
        </p:nvCxnSpPr>
        <p:spPr>
          <a:xfrm>
            <a:off x="2339752" y="2534705"/>
            <a:ext cx="1219098" cy="0"/>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3"/>
            <a:endCxn id="9" idx="1"/>
          </p:cNvCxnSpPr>
          <p:nvPr/>
        </p:nvCxnSpPr>
        <p:spPr>
          <a:xfrm>
            <a:off x="5724128" y="2534705"/>
            <a:ext cx="1063352"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1"/>
            <a:endCxn id="11" idx="3"/>
          </p:cNvCxnSpPr>
          <p:nvPr/>
        </p:nvCxnSpPr>
        <p:spPr>
          <a:xfrm flipH="1" flipV="1">
            <a:off x="4572000" y="3326794"/>
            <a:ext cx="800998"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2780929"/>
            <a:ext cx="0" cy="545865"/>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7" idx="3"/>
          </p:cNvCxnSpPr>
          <p:nvPr/>
        </p:nvCxnSpPr>
        <p:spPr>
          <a:xfrm flipH="1">
            <a:off x="7087370" y="3326794"/>
            <a:ext cx="600210"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1" idx="1"/>
          </p:cNvCxnSpPr>
          <p:nvPr/>
        </p:nvCxnSpPr>
        <p:spPr>
          <a:xfrm flipH="1">
            <a:off x="1439652" y="3326794"/>
            <a:ext cx="324036" cy="1"/>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7687580" y="2811705"/>
            <a:ext cx="0" cy="515090"/>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485183"/>
      </p:ext>
    </p:extLst>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600" dirty="0"/>
              <a:t>P8.3 – Cash Flow Forecast </a:t>
            </a:r>
            <a:r>
              <a:rPr lang="en-GB" sz="3600" dirty="0" smtClean="0"/>
              <a:t>– Cash Flow Cycle?</a:t>
            </a:r>
            <a:endParaRPr lang="en-GB" sz="3600" b="1" dirty="0" smtClean="0"/>
          </a:p>
        </p:txBody>
      </p:sp>
      <p:sp>
        <p:nvSpPr>
          <p:cNvPr id="8" name="Rectangle 7"/>
          <p:cNvSpPr/>
          <p:nvPr/>
        </p:nvSpPr>
        <p:spPr>
          <a:xfrm>
            <a:off x="323849" y="1196752"/>
            <a:ext cx="8496623" cy="5355312"/>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endParaRPr lang="en-US" dirty="0"/>
          </a:p>
          <a:p>
            <a:pPr marL="285750" indent="-285750">
              <a:spcAft>
                <a:spcPts val="600"/>
              </a:spcAft>
              <a:buClr>
                <a:srgbClr val="00B050"/>
              </a:buClr>
              <a:buFont typeface="Wingdings 3" panose="05040102010807070707" pitchFamily="18" charset="2"/>
              <a:buChar char=""/>
            </a:pPr>
            <a:endParaRPr lang="en-US" dirty="0" smtClean="0"/>
          </a:p>
          <a:p>
            <a:pPr marL="285750" indent="-285750">
              <a:spcAft>
                <a:spcPts val="600"/>
              </a:spcAft>
              <a:buClr>
                <a:srgbClr val="00B050"/>
              </a:buClr>
              <a:buFont typeface="Wingdings 3" panose="05040102010807070707" pitchFamily="18" charset="2"/>
              <a:buChar char=""/>
            </a:pPr>
            <a:endParaRPr lang="en-US" dirty="0"/>
          </a:p>
          <a:p>
            <a:pPr>
              <a:spcAft>
                <a:spcPts val="600"/>
              </a:spcAft>
              <a:buClr>
                <a:srgbClr val="00B050"/>
              </a:buClr>
            </a:pPr>
            <a:endParaRPr lang="en-US" dirty="0"/>
          </a:p>
          <a:p>
            <a:pPr>
              <a:spcAft>
                <a:spcPts val="600"/>
              </a:spcAft>
              <a:buClr>
                <a:srgbClr val="00B050"/>
              </a:buClr>
            </a:pPr>
            <a:endParaRPr lang="en-US" sz="900" b="1" dirty="0"/>
          </a:p>
          <a:p>
            <a:pPr marL="285750" indent="-285750">
              <a:spcAft>
                <a:spcPts val="600"/>
              </a:spcAft>
              <a:buClr>
                <a:srgbClr val="00B050"/>
              </a:buClr>
              <a:buFont typeface="Wingdings 3" panose="05040102010807070707" pitchFamily="18" charset="2"/>
              <a:buChar char=""/>
            </a:pPr>
            <a:r>
              <a:rPr lang="en-US" dirty="0" smtClean="0"/>
              <a:t>The diagram also helps us to understand the importance of planning for cash flows. What would happen if:</a:t>
            </a:r>
          </a:p>
          <a:p>
            <a:pPr marL="574675" indent="-285750">
              <a:spcAft>
                <a:spcPts val="600"/>
              </a:spcAft>
              <a:buClr>
                <a:srgbClr val="00B050"/>
              </a:buClr>
              <a:buFont typeface="Arial" panose="020B0604020202020204" pitchFamily="34" charset="0"/>
              <a:buChar char="•"/>
            </a:pPr>
            <a:r>
              <a:rPr lang="en-US" dirty="0" smtClean="0"/>
              <a:t>A business did not have enough cash at Stage 1? Not enough materials and other requirements could be purchased and so output and sales would fall.</a:t>
            </a:r>
          </a:p>
          <a:p>
            <a:pPr marL="574675" indent="-285750">
              <a:spcAft>
                <a:spcPts val="600"/>
              </a:spcAft>
              <a:buClr>
                <a:srgbClr val="00B050"/>
              </a:buClr>
              <a:buFont typeface="Arial" panose="020B0604020202020204" pitchFamily="34" charset="0"/>
              <a:buChar char="•"/>
            </a:pPr>
            <a:r>
              <a:rPr lang="en-US" dirty="0" smtClean="0"/>
              <a:t>A  business insisted on its customers paying cash at Stage 4 because the business was short of money? It might lose the customer to a creditor who could offer credit.</a:t>
            </a:r>
          </a:p>
          <a:p>
            <a:pPr marL="574675" indent="-285750">
              <a:spcAft>
                <a:spcPts val="600"/>
              </a:spcAft>
              <a:buClr>
                <a:srgbClr val="00B050"/>
              </a:buClr>
              <a:buFont typeface="Arial" panose="020B0604020202020204" pitchFamily="34" charset="0"/>
              <a:buChar char="•"/>
            </a:pPr>
            <a:r>
              <a:rPr lang="en-US" dirty="0" smtClean="0"/>
              <a:t>A business had insufficient cash to pay its bills such as rent and electricity? It would be in a liquidity crisis and it might be forced out of business by its creditors.</a:t>
            </a:r>
          </a:p>
          <a:p>
            <a:pPr marL="285750" indent="-285750">
              <a:spcAft>
                <a:spcPts val="600"/>
              </a:spcAft>
              <a:buClr>
                <a:srgbClr val="00B050"/>
              </a:buClr>
              <a:buFont typeface="Wingdings 3" panose="05040102010807070707" pitchFamily="18" charset="2"/>
              <a:buChar char=""/>
            </a:pPr>
            <a:r>
              <a:rPr lang="en-US" dirty="0" smtClean="0"/>
              <a:t>These three examples illustrate the need for managers to plan ahead for their cash needs so that the business is not put at risk in these ways.</a:t>
            </a:r>
          </a:p>
        </p:txBody>
      </p:sp>
      <p:sp>
        <p:nvSpPr>
          <p:cNvPr id="2" name="TextBox 1"/>
          <p:cNvSpPr txBox="1"/>
          <p:nvPr/>
        </p:nvSpPr>
        <p:spPr>
          <a:xfrm>
            <a:off x="539552" y="1196754"/>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1</a:t>
            </a:r>
            <a:r>
              <a:rPr lang="en-US" dirty="0" smtClean="0"/>
              <a:t>	Cash needed to pay for</a:t>
            </a:r>
            <a:endParaRPr lang="en-GB" dirty="0"/>
          </a:p>
        </p:txBody>
      </p:sp>
      <p:sp>
        <p:nvSpPr>
          <p:cNvPr id="7" name="TextBox 6"/>
          <p:cNvSpPr txBox="1"/>
          <p:nvPr/>
        </p:nvSpPr>
        <p:spPr>
          <a:xfrm>
            <a:off x="5372998" y="2011925"/>
            <a:ext cx="1714372" cy="507831"/>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endParaRPr lang="en-US" sz="900" dirty="0" smtClean="0"/>
          </a:p>
          <a:p>
            <a:pPr marL="234950" indent="-234950"/>
            <a:r>
              <a:rPr lang="en-US" b="1" dirty="0" smtClean="0"/>
              <a:t>4	</a:t>
            </a:r>
            <a:r>
              <a:rPr lang="en-US" dirty="0" smtClean="0"/>
              <a:t>Goods sold</a:t>
            </a:r>
            <a:endParaRPr lang="en-US" sz="600" dirty="0" smtClean="0"/>
          </a:p>
          <a:p>
            <a:pPr marL="342900" indent="-342900">
              <a:buAutoNum type="arabicPlain" startAt="4"/>
            </a:pPr>
            <a:endParaRPr lang="en-GB" sz="600" dirty="0"/>
          </a:p>
        </p:txBody>
      </p:sp>
      <p:sp>
        <p:nvSpPr>
          <p:cNvPr id="9" name="TextBox 8"/>
          <p:cNvSpPr txBox="1"/>
          <p:nvPr/>
        </p:nvSpPr>
        <p:spPr>
          <a:xfrm>
            <a:off x="6787480" y="1196754"/>
            <a:ext cx="1800200"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3</a:t>
            </a:r>
            <a:r>
              <a:rPr lang="en-US" dirty="0" smtClean="0"/>
              <a:t>	Goods produced</a:t>
            </a:r>
            <a:endParaRPr lang="en-GB" dirty="0"/>
          </a:p>
        </p:txBody>
      </p:sp>
      <p:sp>
        <p:nvSpPr>
          <p:cNvPr id="10" name="TextBox 9"/>
          <p:cNvSpPr txBox="1"/>
          <p:nvPr/>
        </p:nvSpPr>
        <p:spPr>
          <a:xfrm>
            <a:off x="3558850" y="1196753"/>
            <a:ext cx="2165278"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2</a:t>
            </a:r>
            <a:r>
              <a:rPr lang="en-US" dirty="0" smtClean="0"/>
              <a:t>	Materials, wages, rent, etc.</a:t>
            </a:r>
            <a:endParaRPr lang="en-GB" dirty="0"/>
          </a:p>
        </p:txBody>
      </p:sp>
      <p:sp>
        <p:nvSpPr>
          <p:cNvPr id="11" name="TextBox 10"/>
          <p:cNvSpPr txBox="1"/>
          <p:nvPr/>
        </p:nvSpPr>
        <p:spPr>
          <a:xfrm>
            <a:off x="1763688" y="1988842"/>
            <a:ext cx="2808312" cy="553998"/>
          </a:xfrm>
          <a:prstGeom prst="rect">
            <a:avLst/>
          </a:prstGeom>
          <a:solidFill>
            <a:schemeClr val="accent3">
              <a:lumMod val="60000"/>
              <a:lumOff val="40000"/>
            </a:schemeClr>
          </a:solidFill>
          <a:ln w="19050">
            <a:solidFill>
              <a:srgbClr val="FF0000"/>
            </a:solidFill>
          </a:ln>
        </p:spPr>
        <p:txBody>
          <a:bodyPr wrap="square" lIns="91440" tIns="0" rIns="91440" bIns="0" rtlCol="0" anchor="ctr" anchorCtr="0">
            <a:spAutoFit/>
          </a:bodyPr>
          <a:lstStyle/>
          <a:p>
            <a:pPr marL="234950" indent="-234950"/>
            <a:r>
              <a:rPr lang="en-US" b="1" dirty="0" smtClean="0"/>
              <a:t>5</a:t>
            </a:r>
            <a:r>
              <a:rPr lang="en-US" dirty="0" smtClean="0"/>
              <a:t>	Cash Payment received for goods sold</a:t>
            </a:r>
            <a:endParaRPr lang="en-GB" dirty="0"/>
          </a:p>
        </p:txBody>
      </p:sp>
      <p:cxnSp>
        <p:nvCxnSpPr>
          <p:cNvPr id="4" name="Straight Arrow Connector 3"/>
          <p:cNvCxnSpPr>
            <a:endCxn id="10" idx="1"/>
          </p:cNvCxnSpPr>
          <p:nvPr/>
        </p:nvCxnSpPr>
        <p:spPr>
          <a:xfrm>
            <a:off x="2339752" y="1473751"/>
            <a:ext cx="1219098"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 idx="3"/>
            <a:endCxn id="9" idx="1"/>
          </p:cNvCxnSpPr>
          <p:nvPr/>
        </p:nvCxnSpPr>
        <p:spPr>
          <a:xfrm>
            <a:off x="5724128" y="1473752"/>
            <a:ext cx="1063352"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1"/>
            <a:endCxn id="11" idx="3"/>
          </p:cNvCxnSpPr>
          <p:nvPr/>
        </p:nvCxnSpPr>
        <p:spPr>
          <a:xfrm flipH="1">
            <a:off x="4572000" y="2265841"/>
            <a:ext cx="800998" cy="0"/>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1719975"/>
            <a:ext cx="0" cy="545865"/>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7" idx="3"/>
          </p:cNvCxnSpPr>
          <p:nvPr/>
        </p:nvCxnSpPr>
        <p:spPr>
          <a:xfrm flipH="1">
            <a:off x="7087370" y="2265840"/>
            <a:ext cx="600210" cy="1"/>
          </a:xfrm>
          <a:prstGeom prst="straightConnector1">
            <a:avLst/>
          </a:prstGeom>
          <a:ln w="539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1" idx="1"/>
          </p:cNvCxnSpPr>
          <p:nvPr/>
        </p:nvCxnSpPr>
        <p:spPr>
          <a:xfrm flipH="1">
            <a:off x="1439652" y="2265841"/>
            <a:ext cx="324036" cy="0"/>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7687580" y="1750752"/>
            <a:ext cx="0" cy="515089"/>
          </a:xfrm>
          <a:prstGeom prst="straightConnector1">
            <a:avLst/>
          </a:prstGeom>
          <a:ln w="539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30155"/>
      </p:ext>
    </p:extLst>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84976" cy="625434"/>
          </a:xfrm>
        </p:spPr>
        <p:txBody>
          <a:bodyPr>
            <a:noAutofit/>
          </a:bodyPr>
          <a:lstStyle/>
          <a:p>
            <a:r>
              <a:rPr lang="en-GB" sz="3100" dirty="0"/>
              <a:t>P8.3 – Cash Flow Forecast </a:t>
            </a:r>
            <a:r>
              <a:rPr lang="en-GB" sz="3100" dirty="0" smtClean="0"/>
              <a:t>– What Cash Flow is Not!</a:t>
            </a:r>
            <a:endParaRPr lang="en-GB" sz="3100" b="1" dirty="0" smtClean="0"/>
          </a:p>
        </p:txBody>
      </p:sp>
      <p:sp>
        <p:nvSpPr>
          <p:cNvPr id="8" name="Rectangle 7"/>
          <p:cNvSpPr/>
          <p:nvPr/>
        </p:nvSpPr>
        <p:spPr>
          <a:xfrm>
            <a:off x="323849" y="1196752"/>
            <a:ext cx="8496623" cy="557075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700" dirty="0" smtClean="0"/>
              <a:t>Cash Flow is not the same as </a:t>
            </a:r>
            <a:r>
              <a:rPr lang="en-US" sz="1700" b="1" dirty="0" smtClean="0"/>
              <a:t>Profit.</a:t>
            </a:r>
            <a:r>
              <a:rPr lang="en-US" sz="1700" dirty="0" smtClean="0"/>
              <a:t> This is an important distinction.</a:t>
            </a:r>
          </a:p>
          <a:p>
            <a:pPr>
              <a:spcAft>
                <a:spcPts val="600"/>
              </a:spcAft>
              <a:buClr>
                <a:srgbClr val="00B050"/>
              </a:buClr>
            </a:pPr>
            <a:r>
              <a:rPr lang="en-US" sz="1700" b="1" dirty="0" smtClean="0">
                <a:solidFill>
                  <a:srgbClr val="0070C0"/>
                </a:solidFill>
              </a:rPr>
              <a:t>Case Study – cash is not the same as profit!</a:t>
            </a:r>
          </a:p>
          <a:p>
            <a:pPr marL="285750" indent="-285750">
              <a:spcAft>
                <a:spcPts val="600"/>
              </a:spcAft>
              <a:buClr>
                <a:srgbClr val="00B050"/>
              </a:buClr>
              <a:buFont typeface="Wingdings 3" panose="05040102010807070707" pitchFamily="18" charset="2"/>
              <a:buChar char=""/>
            </a:pPr>
            <a:r>
              <a:rPr lang="en-GB" sz="1700" dirty="0">
                <a:solidFill>
                  <a:srgbClr val="0070C0"/>
                </a:solidFill>
              </a:rPr>
              <a:t>Alrraja' Alssalih</a:t>
            </a:r>
            <a:r>
              <a:rPr lang="en-US" sz="1700" dirty="0">
                <a:solidFill>
                  <a:srgbClr val="0070C0"/>
                </a:solidFill>
              </a:rPr>
              <a:t> </a:t>
            </a:r>
            <a:r>
              <a:rPr lang="en-US" sz="1700" dirty="0" smtClean="0">
                <a:solidFill>
                  <a:srgbClr val="0070C0"/>
                </a:solidFill>
              </a:rPr>
              <a:t>Limited records the following transactions over the month of July:</a:t>
            </a:r>
          </a:p>
          <a:p>
            <a:pPr marL="285750" indent="-285750">
              <a:spcAft>
                <a:spcPts val="600"/>
              </a:spcAft>
              <a:buClr>
                <a:srgbClr val="00B050"/>
              </a:buClr>
              <a:buFont typeface="Wingdings 3" panose="05040102010807070707" pitchFamily="18" charset="2"/>
              <a:buChar char=""/>
            </a:pPr>
            <a:endParaRPr lang="en-US" sz="17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600" dirty="0">
              <a:solidFill>
                <a:srgbClr val="0070C0"/>
              </a:solidFill>
            </a:endParaRPr>
          </a:p>
          <a:p>
            <a:pPr marL="285750" indent="-285750">
              <a:spcAft>
                <a:spcPts val="600"/>
              </a:spcAft>
              <a:buClr>
                <a:srgbClr val="00B050"/>
              </a:buClr>
              <a:buFont typeface="Wingdings 3" panose="05040102010807070707" pitchFamily="18" charset="2"/>
              <a:buChar char=""/>
            </a:pPr>
            <a:endParaRPr lang="en-US" sz="1700" dirty="0" smtClean="0">
              <a:solidFill>
                <a:srgbClr val="0070C0"/>
              </a:solidFill>
            </a:endParaRPr>
          </a:p>
          <a:p>
            <a:pPr marL="574675" indent="-285750">
              <a:spcAft>
                <a:spcPts val="600"/>
              </a:spcAft>
              <a:buClr>
                <a:srgbClr val="00B050"/>
              </a:buClr>
              <a:buFont typeface="Arial" panose="020B0604020202020204" pitchFamily="34" charset="0"/>
              <a:buChar char="•"/>
            </a:pPr>
            <a:r>
              <a:rPr lang="en-US" sz="1700" dirty="0" smtClean="0">
                <a:solidFill>
                  <a:srgbClr val="0070C0"/>
                </a:solidFill>
              </a:rPr>
              <a:t>What was the gross profit in July?</a:t>
            </a:r>
            <a:br>
              <a:rPr lang="en-US" sz="1700" dirty="0" smtClean="0">
                <a:solidFill>
                  <a:srgbClr val="0070C0"/>
                </a:solidFill>
              </a:rPr>
            </a:br>
            <a:r>
              <a:rPr lang="en-US" sz="1700" dirty="0" smtClean="0">
                <a:solidFill>
                  <a:srgbClr val="0070C0"/>
                </a:solidFill>
              </a:rPr>
              <a:t>Sales Revenue – cost of goods sold = $25,000</a:t>
            </a:r>
          </a:p>
          <a:p>
            <a:pPr marL="574675" indent="-285750">
              <a:spcAft>
                <a:spcPts val="600"/>
              </a:spcAft>
              <a:buClr>
                <a:srgbClr val="00B050"/>
              </a:buClr>
              <a:buFont typeface="Arial" panose="020B0604020202020204" pitchFamily="34" charset="0"/>
              <a:buChar char="•"/>
            </a:pPr>
            <a:r>
              <a:rPr lang="en-US" sz="1700" dirty="0" smtClean="0">
                <a:solidFill>
                  <a:srgbClr val="0070C0"/>
                </a:solidFill>
              </a:rPr>
              <a:t>Assuming the business started the month with no cash, how much cash did it have at the end of June? (Ignore any other transactions)</a:t>
            </a:r>
            <a:br>
              <a:rPr lang="en-US" sz="1700" dirty="0" smtClean="0">
                <a:solidFill>
                  <a:srgbClr val="0070C0"/>
                </a:solidFill>
              </a:rPr>
            </a:br>
            <a:r>
              <a:rPr lang="en-US" sz="1700" dirty="0" smtClean="0">
                <a:solidFill>
                  <a:srgbClr val="0070C0"/>
                </a:solidFill>
              </a:rPr>
              <a:t>Net cash flow = cash inflow – cash outflow</a:t>
            </a:r>
            <a:br>
              <a:rPr lang="en-US" sz="1700" dirty="0" smtClean="0">
                <a:solidFill>
                  <a:srgbClr val="0070C0"/>
                </a:solidFill>
              </a:rPr>
            </a:br>
            <a:r>
              <a:rPr lang="en-US" sz="1700" dirty="0" smtClean="0">
                <a:solidFill>
                  <a:srgbClr val="0070C0"/>
                </a:solidFill>
              </a:rPr>
              <a:t>$20,000 (cash sales) - $15,000 = $5000</a:t>
            </a:r>
          </a:p>
          <a:p>
            <a:pPr marL="285750" indent="-285750">
              <a:spcAft>
                <a:spcPts val="600"/>
              </a:spcAft>
              <a:buClr>
                <a:srgbClr val="00B050"/>
              </a:buClr>
              <a:buFont typeface="Wingdings 3" panose="05040102010807070707" pitchFamily="18" charset="2"/>
              <a:buChar char=""/>
            </a:pPr>
            <a:r>
              <a:rPr lang="en-US" sz="1700" dirty="0" smtClean="0"/>
              <a:t>There is a clear difference between the profit made by </a:t>
            </a:r>
            <a:r>
              <a:rPr lang="en-GB" sz="1700" dirty="0"/>
              <a:t>Alrraja' Alssalih</a:t>
            </a:r>
            <a:r>
              <a:rPr lang="en-US" sz="1700" dirty="0"/>
              <a:t> </a:t>
            </a:r>
            <a:r>
              <a:rPr lang="en-US" sz="1700" dirty="0" smtClean="0"/>
              <a:t>Limited and the cash flow over the period.</a:t>
            </a:r>
          </a:p>
          <a:p>
            <a:pPr marL="574675" indent="-285750">
              <a:spcAft>
                <a:spcPts val="600"/>
              </a:spcAft>
              <a:buClr>
                <a:srgbClr val="00B050"/>
              </a:buClr>
              <a:buFont typeface="Arial" panose="020B0604020202020204" pitchFamily="34" charset="0"/>
              <a:buChar char="•"/>
            </a:pPr>
            <a:r>
              <a:rPr lang="en-US" sz="1700" b="1" dirty="0" smtClean="0"/>
              <a:t>Q</a:t>
            </a:r>
            <a:r>
              <a:rPr lang="en-US" sz="1700" dirty="0" smtClean="0"/>
              <a:t>. Why is the cash figure lower than the gross profit?</a:t>
            </a:r>
          </a:p>
          <a:p>
            <a:pPr marL="574675" indent="-285750">
              <a:spcAft>
                <a:spcPts val="600"/>
              </a:spcAft>
              <a:buClr>
                <a:srgbClr val="00B050"/>
              </a:buClr>
              <a:buFont typeface="Arial" panose="020B0604020202020204" pitchFamily="34" charset="0"/>
              <a:buChar char="•"/>
            </a:pPr>
            <a:r>
              <a:rPr lang="en-US" sz="1700" b="1" dirty="0" smtClean="0"/>
              <a:t>A</a:t>
            </a:r>
            <a:r>
              <a:rPr lang="en-US" sz="1700" dirty="0" smtClean="0"/>
              <a:t>. Because, although all goods have been sold, cash payment has been received for only half of them, The customers buying the goods on credit will pay cash in later months.</a:t>
            </a:r>
          </a:p>
        </p:txBody>
      </p:sp>
      <p:graphicFrame>
        <p:nvGraphicFramePr>
          <p:cNvPr id="3" name="Table 2"/>
          <p:cNvGraphicFramePr>
            <a:graphicFrameLocks noGrp="1"/>
          </p:cNvGraphicFramePr>
          <p:nvPr>
            <p:extLst/>
          </p:nvPr>
        </p:nvGraphicFramePr>
        <p:xfrm>
          <a:off x="323847" y="2255272"/>
          <a:ext cx="8496624" cy="741680"/>
        </p:xfrm>
        <a:graphic>
          <a:graphicData uri="http://schemas.openxmlformats.org/drawingml/2006/table">
            <a:tbl>
              <a:tblPr firstRow="1" bandRow="1">
                <a:tableStyleId>{5C22544A-7EE6-4342-B048-85BDC9FD1C3A}</a:tableStyleId>
              </a:tblPr>
              <a:tblGrid>
                <a:gridCol w="2832208"/>
                <a:gridCol w="1343937"/>
                <a:gridCol w="4320479"/>
              </a:tblGrid>
              <a:tr h="370840">
                <a:tc>
                  <a:txBody>
                    <a:bodyPr/>
                    <a:lstStyle/>
                    <a:p>
                      <a:r>
                        <a:rPr lang="en-US" sz="1800" b="0" dirty="0" smtClean="0">
                          <a:latin typeface="Arial" panose="020B0604020202020204" pitchFamily="34" charset="0"/>
                          <a:cs typeface="Arial" panose="020B0604020202020204" pitchFamily="34" charset="0"/>
                        </a:rPr>
                        <a:t>Goods sold to customers</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$40,000</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(50%</a:t>
                      </a:r>
                      <a:r>
                        <a:rPr lang="en-US" sz="1800" b="0" baseline="0" dirty="0" smtClean="0">
                          <a:latin typeface="Arial" panose="020B0604020202020204" pitchFamily="34" charset="0"/>
                          <a:cs typeface="Arial" panose="020B0604020202020204" pitchFamily="34" charset="0"/>
                        </a:rPr>
                        <a:t> cash; 50% on one month’s credit)</a:t>
                      </a:r>
                      <a:endParaRPr lang="en-GB" sz="1800" b="0" dirty="0">
                        <a:latin typeface="Arial" panose="020B0604020202020204" pitchFamily="34" charset="0"/>
                        <a:cs typeface="Arial" panose="020B0604020202020204" pitchFamily="34" charset="0"/>
                      </a:endParaRPr>
                    </a:p>
                  </a:txBody>
                  <a:tcPr/>
                </a:tc>
              </a:tr>
              <a:tr h="370840">
                <a:tc>
                  <a:txBody>
                    <a:bodyPr/>
                    <a:lstStyle/>
                    <a:p>
                      <a:r>
                        <a:rPr lang="en-US" sz="1800" b="0" dirty="0" smtClean="0">
                          <a:latin typeface="Arial" panose="020B0604020202020204" pitchFamily="34" charset="0"/>
                          <a:cs typeface="Arial" panose="020B0604020202020204" pitchFamily="34" charset="0"/>
                        </a:rPr>
                        <a:t>Cost of goods sold</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$15,000</a:t>
                      </a:r>
                      <a:endParaRPr lang="en-GB" sz="1800" b="0" dirty="0">
                        <a:latin typeface="Arial" panose="020B0604020202020204" pitchFamily="34" charset="0"/>
                        <a:cs typeface="Arial" panose="020B0604020202020204" pitchFamily="34" charset="0"/>
                      </a:endParaRPr>
                    </a:p>
                  </a:txBody>
                  <a:tcPr/>
                </a:tc>
                <a:tc>
                  <a:txBody>
                    <a:bodyPr/>
                    <a:lstStyle/>
                    <a:p>
                      <a:r>
                        <a:rPr lang="en-US" sz="1800" b="0" dirty="0" smtClean="0">
                          <a:latin typeface="Arial" panose="020B0604020202020204" pitchFamily="34" charset="0"/>
                          <a:cs typeface="Arial" panose="020B0604020202020204" pitchFamily="34" charset="0"/>
                        </a:rPr>
                        <a:t>(paid for in cash)</a:t>
                      </a:r>
                      <a:endParaRPr lang="en-GB" sz="1800" b="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122260767"/>
      </p:ext>
    </p:extLst>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96752"/>
            <a:ext cx="8496623" cy="5186035"/>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500" dirty="0" smtClean="0"/>
              <a:t>This important example leads to further questions:</a:t>
            </a:r>
          </a:p>
          <a:p>
            <a:pPr marL="285750" indent="-285750">
              <a:spcAft>
                <a:spcPts val="600"/>
              </a:spcAft>
              <a:buClr>
                <a:srgbClr val="00B050"/>
              </a:buClr>
              <a:buFont typeface="Wingdings 3" panose="05040102010807070707" pitchFamily="18" charset="2"/>
              <a:buChar char=""/>
            </a:pPr>
            <a:r>
              <a:rPr lang="en-US" sz="1500" dirty="0" smtClean="0"/>
              <a:t>Can profitable businesses run out of cash? Yes – and this is a major reason for businesses failing. It is called </a:t>
            </a:r>
            <a:r>
              <a:rPr lang="en-US" sz="1500" i="1" dirty="0" smtClean="0"/>
              <a:t>insolvency</a:t>
            </a:r>
            <a:r>
              <a:rPr lang="en-US" sz="1500" dirty="0" smtClean="0"/>
              <a:t>.</a:t>
            </a:r>
          </a:p>
          <a:p>
            <a:pPr marL="285750" indent="-285750">
              <a:spcAft>
                <a:spcPts val="600"/>
              </a:spcAft>
              <a:buClr>
                <a:srgbClr val="00B050"/>
              </a:buClr>
              <a:buFont typeface="Wingdings 3" panose="05040102010807070707" pitchFamily="18" charset="2"/>
              <a:buChar char=""/>
            </a:pPr>
            <a:r>
              <a:rPr lang="en-US" sz="1500" dirty="0" smtClean="0"/>
              <a:t>How is this possible? In a number of ways:</a:t>
            </a:r>
          </a:p>
          <a:p>
            <a:pPr marL="574675" indent="-285750">
              <a:spcAft>
                <a:spcPts val="600"/>
              </a:spcAft>
              <a:buClr>
                <a:srgbClr val="00B050"/>
              </a:buClr>
              <a:buFont typeface="Arial" panose="020B0604020202020204" pitchFamily="34" charset="0"/>
              <a:buChar char="•"/>
            </a:pPr>
            <a:r>
              <a:rPr lang="en-US" sz="1500" dirty="0" smtClean="0"/>
              <a:t>Allowing customers too long a credit period perhaps to encourage sales.</a:t>
            </a:r>
          </a:p>
          <a:p>
            <a:pPr marL="574675" indent="-285750">
              <a:spcAft>
                <a:spcPts val="600"/>
              </a:spcAft>
              <a:buClr>
                <a:srgbClr val="00B050"/>
              </a:buClr>
              <a:buFont typeface="Arial" panose="020B0604020202020204" pitchFamily="34" charset="0"/>
              <a:buChar char="•"/>
            </a:pPr>
            <a:r>
              <a:rPr lang="en-US" sz="1500" dirty="0" smtClean="0"/>
              <a:t>Purchasing too many fixed assets at once.</a:t>
            </a:r>
          </a:p>
          <a:p>
            <a:pPr marL="574675" indent="-285750">
              <a:spcAft>
                <a:spcPts val="600"/>
              </a:spcAft>
              <a:buClr>
                <a:srgbClr val="00B050"/>
              </a:buClr>
              <a:buFont typeface="Arial" panose="020B0604020202020204" pitchFamily="34" charset="0"/>
              <a:buChar char="•"/>
            </a:pPr>
            <a:r>
              <a:rPr lang="en-US" sz="1500" dirty="0" smtClean="0"/>
              <a:t>Expanding too quickly and keeping a high inventory level. This means that cash is used to pay for higher inventory levels. This is often called overtrading.</a:t>
            </a:r>
          </a:p>
          <a:p>
            <a:pPr>
              <a:spcAft>
                <a:spcPts val="600"/>
              </a:spcAft>
              <a:buClr>
                <a:srgbClr val="00B050"/>
              </a:buClr>
            </a:pPr>
            <a:r>
              <a:rPr lang="en-US" sz="1500" b="1" dirty="0" smtClean="0">
                <a:solidFill>
                  <a:srgbClr val="0070C0"/>
                </a:solidFill>
              </a:rPr>
              <a:t>Case Study example</a:t>
            </a:r>
          </a:p>
          <a:p>
            <a:pPr marL="285750" indent="-285750">
              <a:spcAft>
                <a:spcPts val="600"/>
              </a:spcAft>
              <a:buClr>
                <a:srgbClr val="00B050"/>
              </a:buClr>
              <a:buFont typeface="Wingdings 3" panose="05040102010807070707" pitchFamily="18" charset="2"/>
              <a:buChar char=""/>
            </a:pPr>
            <a:r>
              <a:rPr lang="en-US" sz="1500" dirty="0" smtClean="0">
                <a:solidFill>
                  <a:srgbClr val="0070C0"/>
                </a:solidFill>
              </a:rPr>
              <a:t>A business records the following transactions for one month:</a:t>
            </a:r>
          </a:p>
          <a:p>
            <a:pPr marL="285750" indent="-285750">
              <a:spcAft>
                <a:spcPts val="600"/>
              </a:spcAft>
              <a:buClr>
                <a:srgbClr val="00B050"/>
              </a:buClr>
              <a:buFont typeface="Wingdings 3" panose="05040102010807070707" pitchFamily="18" charset="2"/>
              <a:buChar char=""/>
            </a:pPr>
            <a:endParaRPr lang="en-US" sz="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500" dirty="0">
              <a:solidFill>
                <a:srgbClr val="0070C0"/>
              </a:solidFill>
            </a:endParaRPr>
          </a:p>
          <a:p>
            <a:pPr marL="285750" indent="-285750">
              <a:spcAft>
                <a:spcPts val="600"/>
              </a:spcAft>
              <a:buClr>
                <a:srgbClr val="00B050"/>
              </a:buClr>
              <a:buFont typeface="Wingdings 3" panose="05040102010807070707" pitchFamily="18" charset="2"/>
              <a:buChar char=""/>
            </a:pPr>
            <a:endParaRPr lang="en-US" sz="1500" dirty="0" smtClean="0">
              <a:solidFill>
                <a:srgbClr val="0070C0"/>
              </a:solidFill>
            </a:endParaRPr>
          </a:p>
          <a:p>
            <a:pPr marL="574675" indent="-285750">
              <a:spcAft>
                <a:spcPts val="600"/>
              </a:spcAft>
              <a:buClr>
                <a:srgbClr val="00B050"/>
              </a:buClr>
              <a:buFont typeface="Arial" panose="020B0604020202020204" pitchFamily="34" charset="0"/>
              <a:buChar char="•"/>
            </a:pPr>
            <a:r>
              <a:rPr lang="en-US" sz="1500" dirty="0" smtClean="0">
                <a:solidFill>
                  <a:srgbClr val="0070C0"/>
                </a:solidFill>
              </a:rPr>
              <a:t>Assume no other transactions</a:t>
            </a:r>
            <a:endParaRPr lang="en-US" sz="1500" dirty="0" smtClean="0"/>
          </a:p>
          <a:p>
            <a:pPr>
              <a:spcAft>
                <a:spcPts val="600"/>
              </a:spcAft>
              <a:buClr>
                <a:srgbClr val="00B050"/>
              </a:buClr>
            </a:pPr>
            <a:r>
              <a:rPr lang="en-US" sz="1500" b="1" dirty="0">
                <a:solidFill>
                  <a:srgbClr val="FF0000"/>
                </a:solidFill>
              </a:rPr>
              <a:t>P8.3 – Task </a:t>
            </a:r>
            <a:r>
              <a:rPr lang="en-US" sz="1500" b="1" dirty="0" smtClean="0">
                <a:solidFill>
                  <a:srgbClr val="FF0000"/>
                </a:solidFill>
              </a:rPr>
              <a:t>10 </a:t>
            </a:r>
            <a:r>
              <a:rPr lang="en-US" sz="1500" b="1" dirty="0">
                <a:solidFill>
                  <a:srgbClr val="FF0000"/>
                </a:solidFill>
              </a:rPr>
              <a:t>– </a:t>
            </a:r>
            <a:r>
              <a:rPr lang="en-US" sz="1500" dirty="0" smtClean="0">
                <a:solidFill>
                  <a:srgbClr val="FF0000"/>
                </a:solidFill>
              </a:rPr>
              <a:t>Calculate </a:t>
            </a:r>
            <a:r>
              <a:rPr lang="en-US" sz="1500" dirty="0" smtClean="0">
                <a:solidFill>
                  <a:srgbClr val="FF0000"/>
                </a:solidFill>
              </a:rPr>
              <a:t>the gross profit made b y the business in this month.</a:t>
            </a:r>
          </a:p>
          <a:p>
            <a:pPr>
              <a:spcAft>
                <a:spcPts val="600"/>
              </a:spcAft>
              <a:buClr>
                <a:srgbClr val="00B050"/>
              </a:buClr>
            </a:pPr>
            <a:r>
              <a:rPr lang="en-US" sz="1500" dirty="0" smtClean="0">
                <a:solidFill>
                  <a:srgbClr val="FF0000"/>
                </a:solidFill>
              </a:rPr>
              <a:t>Calculate the cash held by the business at the end of the month (assume they had no cash at the start of the month).</a:t>
            </a:r>
          </a:p>
          <a:p>
            <a:pPr>
              <a:spcAft>
                <a:spcPts val="600"/>
              </a:spcAft>
              <a:buClr>
                <a:srgbClr val="00B050"/>
              </a:buClr>
            </a:pPr>
            <a:r>
              <a:rPr lang="en-US" sz="1500" dirty="0" smtClean="0">
                <a:solidFill>
                  <a:srgbClr val="FF0000"/>
                </a:solidFill>
              </a:rPr>
              <a:t>Explain why the answers to a) and b) bracket are different.</a:t>
            </a:r>
          </a:p>
        </p:txBody>
      </p:sp>
      <p:graphicFrame>
        <p:nvGraphicFramePr>
          <p:cNvPr id="3" name="Table 2"/>
          <p:cNvGraphicFramePr>
            <a:graphicFrameLocks noGrp="1"/>
          </p:cNvGraphicFramePr>
          <p:nvPr>
            <p:extLst/>
          </p:nvPr>
        </p:nvGraphicFramePr>
        <p:xfrm>
          <a:off x="323847" y="4127480"/>
          <a:ext cx="8496625" cy="741680"/>
        </p:xfrm>
        <a:graphic>
          <a:graphicData uri="http://schemas.openxmlformats.org/drawingml/2006/table">
            <a:tbl>
              <a:tblPr firstRow="1" bandRow="1">
                <a:tableStyleId>{5C22544A-7EE6-4342-B048-85BDC9FD1C3A}</a:tableStyleId>
              </a:tblPr>
              <a:tblGrid>
                <a:gridCol w="3240041"/>
                <a:gridCol w="5256584"/>
              </a:tblGrid>
              <a:tr h="370840">
                <a:tc>
                  <a:txBody>
                    <a:bodyPr/>
                    <a:lstStyle/>
                    <a:p>
                      <a:r>
                        <a:rPr lang="en-US" sz="1700" b="0" dirty="0" smtClean="0">
                          <a:latin typeface="Arial" panose="020B0604020202020204" pitchFamily="34" charset="0"/>
                          <a:cs typeface="Arial" panose="020B0604020202020204" pitchFamily="34" charset="0"/>
                        </a:rPr>
                        <a:t>Sale of goods</a:t>
                      </a:r>
                      <a:endParaRPr lang="en-GB" sz="1700" b="0" dirty="0">
                        <a:latin typeface="Arial" panose="020B0604020202020204" pitchFamily="34" charset="0"/>
                        <a:cs typeface="Arial" panose="020B0604020202020204" pitchFamily="34" charset="0"/>
                      </a:endParaRPr>
                    </a:p>
                  </a:txBody>
                  <a:tcPr/>
                </a:tc>
                <a:tc>
                  <a:txBody>
                    <a:bodyPr/>
                    <a:lstStyle/>
                    <a:p>
                      <a:r>
                        <a:rPr lang="en-US" sz="1700" b="0" dirty="0" smtClean="0">
                          <a:latin typeface="Arial" panose="020B0604020202020204" pitchFamily="34" charset="0"/>
                          <a:cs typeface="Arial" panose="020B0604020202020204" pitchFamily="34" charset="0"/>
                        </a:rPr>
                        <a:t>$45,000</a:t>
                      </a:r>
                      <a:r>
                        <a:rPr lang="en-US" sz="1700" b="0" baseline="0" dirty="0" smtClean="0">
                          <a:latin typeface="Arial" panose="020B0604020202020204" pitchFamily="34" charset="0"/>
                          <a:cs typeface="Arial" panose="020B0604020202020204" pitchFamily="34" charset="0"/>
                        </a:rPr>
                        <a:t> (50% for cash; 50% on one month’s credit)</a:t>
                      </a:r>
                      <a:endParaRPr lang="en-GB" sz="1700" b="0" dirty="0">
                        <a:latin typeface="Arial" panose="020B0604020202020204" pitchFamily="34" charset="0"/>
                        <a:cs typeface="Arial" panose="020B0604020202020204" pitchFamily="34" charset="0"/>
                      </a:endParaRPr>
                    </a:p>
                  </a:txBody>
                  <a:tcPr/>
                </a:tc>
              </a:tr>
              <a:tr h="370840">
                <a:tc>
                  <a:txBody>
                    <a:bodyPr/>
                    <a:lstStyle/>
                    <a:p>
                      <a:r>
                        <a:rPr lang="en-US" sz="1700" b="0" dirty="0" smtClean="0">
                          <a:latin typeface="Arial" panose="020B0604020202020204" pitchFamily="34" charset="0"/>
                          <a:cs typeface="Arial" panose="020B0604020202020204" pitchFamily="34" charset="0"/>
                        </a:rPr>
                        <a:t>Materials purchased and used</a:t>
                      </a:r>
                      <a:endParaRPr lang="en-GB" sz="1700" b="0" dirty="0">
                        <a:latin typeface="Arial" panose="020B0604020202020204" pitchFamily="34" charset="0"/>
                        <a:cs typeface="Arial" panose="020B0604020202020204" pitchFamily="34" charset="0"/>
                      </a:endParaRPr>
                    </a:p>
                  </a:txBody>
                  <a:tcPr/>
                </a:tc>
                <a:tc>
                  <a:txBody>
                    <a:bodyPr/>
                    <a:lstStyle/>
                    <a:p>
                      <a:r>
                        <a:rPr lang="en-US" sz="1700" b="0" dirty="0" smtClean="0">
                          <a:latin typeface="Arial" panose="020B0604020202020204" pitchFamily="34" charset="0"/>
                          <a:cs typeface="Arial" panose="020B0604020202020204" pitchFamily="34" charset="0"/>
                        </a:rPr>
                        <a:t>$12,000 (all paid in cash during the month)</a:t>
                      </a:r>
                      <a:endParaRPr lang="en-GB" sz="1700" b="0" dirty="0">
                        <a:latin typeface="Arial" panose="020B0604020202020204" pitchFamily="34" charset="0"/>
                        <a:cs typeface="Arial" panose="020B0604020202020204" pitchFamily="34" charset="0"/>
                      </a:endParaRPr>
                    </a:p>
                  </a:txBody>
                  <a:tcPr/>
                </a:tc>
              </a:tr>
            </a:tbl>
          </a:graphicData>
        </a:graphic>
      </p:graphicFrame>
      <p:sp>
        <p:nvSpPr>
          <p:cNvPr id="9" name="Title 1"/>
          <p:cNvSpPr>
            <a:spLocks noGrp="1"/>
          </p:cNvSpPr>
          <p:nvPr>
            <p:ph type="title"/>
          </p:nvPr>
        </p:nvSpPr>
        <p:spPr>
          <a:xfrm>
            <a:off x="107504" y="44624"/>
            <a:ext cx="8784976" cy="625434"/>
          </a:xfrm>
        </p:spPr>
        <p:txBody>
          <a:bodyPr>
            <a:noAutofit/>
          </a:bodyPr>
          <a:lstStyle/>
          <a:p>
            <a:r>
              <a:rPr lang="en-GB" sz="3100" dirty="0"/>
              <a:t>P8.3 – Cash Flow Forecast </a:t>
            </a:r>
            <a:r>
              <a:rPr lang="en-GB" sz="3100" dirty="0" smtClean="0"/>
              <a:t>– What Cash Flow is Not!</a:t>
            </a:r>
            <a:endParaRPr lang="en-GB" sz="3100" b="1" dirty="0" smtClean="0"/>
          </a:p>
        </p:txBody>
      </p:sp>
    </p:spTree>
    <p:extLst>
      <p:ext uri="{BB962C8B-B14F-4D97-AF65-F5344CB8AC3E}">
        <p14:creationId xmlns:p14="http://schemas.microsoft.com/office/powerpoint/2010/main" val="473547104"/>
      </p:ext>
    </p:extLst>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700" dirty="0"/>
              <a:t>P8.3 – Cash Flow Forecast – Revision </a:t>
            </a:r>
            <a:r>
              <a:rPr lang="en-GB" sz="2700" dirty="0" smtClean="0"/>
              <a:t>Summary – Cash Flow</a:t>
            </a:r>
            <a:endParaRPr lang="en-GB" sz="2700" b="1" dirty="0" smtClean="0"/>
          </a:p>
        </p:txBody>
      </p:sp>
      <p:grpSp>
        <p:nvGrpSpPr>
          <p:cNvPr id="7" name="Group 6"/>
          <p:cNvGrpSpPr/>
          <p:nvPr/>
        </p:nvGrpSpPr>
        <p:grpSpPr>
          <a:xfrm>
            <a:off x="2573075" y="3996033"/>
            <a:ext cx="3072943" cy="1735666"/>
            <a:chOff x="1291379" y="4769565"/>
            <a:chExt cx="4398530" cy="2484368"/>
          </a:xfrm>
        </p:grpSpPr>
        <p:sp>
          <p:nvSpPr>
            <p:cNvPr id="9" name="Rounded Rectangle 8"/>
            <p:cNvSpPr/>
            <p:nvPr/>
          </p:nvSpPr>
          <p:spPr>
            <a:xfrm>
              <a:off x="1291379" y="5998250"/>
              <a:ext cx="4398530" cy="125568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flow problems can occur from overtrading or giving too much credit</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5" y="4769565"/>
              <a:ext cx="2737" cy="12286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3110118" y="3501008"/>
            <a:ext cx="2002681"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CASH FLOW</a:t>
            </a:r>
            <a:endParaRPr lang="en-US" b="1" dirty="0">
              <a:latin typeface="Calibri" panose="020F0502020204030204" pitchFamily="34" charset="0"/>
            </a:endParaRPr>
          </a:p>
        </p:txBody>
      </p:sp>
      <p:grpSp>
        <p:nvGrpSpPr>
          <p:cNvPr id="12" name="Group 11"/>
          <p:cNvGrpSpPr/>
          <p:nvPr/>
        </p:nvGrpSpPr>
        <p:grpSpPr>
          <a:xfrm>
            <a:off x="5112799" y="3748520"/>
            <a:ext cx="3508947" cy="1816887"/>
            <a:chOff x="4185239" y="4504263"/>
            <a:chExt cx="4770347" cy="2473586"/>
          </a:xfrm>
        </p:grpSpPr>
        <p:sp>
          <p:nvSpPr>
            <p:cNvPr id="13" name="Rounded Rectangle 12"/>
            <p:cNvSpPr/>
            <p:nvPr/>
          </p:nvSpPr>
          <p:spPr>
            <a:xfrm>
              <a:off x="5496954" y="6236258"/>
              <a:ext cx="3458632" cy="74159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Lack of cash can cause a liquidity problem</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4185239" y="4504263"/>
              <a:ext cx="3041031" cy="17319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112799" y="2569050"/>
            <a:ext cx="3393313" cy="1179471"/>
            <a:chOff x="5923212" y="6247762"/>
            <a:chExt cx="4511732" cy="2951259"/>
          </a:xfrm>
        </p:grpSpPr>
        <p:sp>
          <p:nvSpPr>
            <p:cNvPr id="16" name="Rounded Rectangle 15"/>
            <p:cNvSpPr/>
            <p:nvPr/>
          </p:nvSpPr>
          <p:spPr>
            <a:xfrm>
              <a:off x="7359852" y="6247762"/>
              <a:ext cx="3075092" cy="143104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the most liquid asset</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5923212" y="7678809"/>
              <a:ext cx="2974186" cy="15202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494115" y="2564749"/>
            <a:ext cx="2616003" cy="1183771"/>
            <a:chOff x="-415035" y="4041367"/>
            <a:chExt cx="3744474" cy="1694423"/>
          </a:xfrm>
        </p:grpSpPr>
        <p:sp>
          <p:nvSpPr>
            <p:cNvPr id="19" name="Rounded Rectangle 18"/>
            <p:cNvSpPr/>
            <p:nvPr/>
          </p:nvSpPr>
          <p:spPr>
            <a:xfrm>
              <a:off x="-415035" y="4041367"/>
              <a:ext cx="3181906" cy="83072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needed to pay expenses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175918" y="4872091"/>
              <a:ext cx="2153521" cy="8636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410273" y="3748520"/>
            <a:ext cx="2699845" cy="1844314"/>
            <a:chOff x="3886047" y="4054933"/>
            <a:chExt cx="3864486" cy="2639914"/>
          </a:xfrm>
        </p:grpSpPr>
        <p:sp>
          <p:nvSpPr>
            <p:cNvPr id="22" name="Rounded Rectangle 21"/>
            <p:cNvSpPr/>
            <p:nvPr/>
          </p:nvSpPr>
          <p:spPr>
            <a:xfrm>
              <a:off x="3886047" y="5759594"/>
              <a:ext cx="2640166" cy="93525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flow is not the same as profit</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206131" y="4054933"/>
              <a:ext cx="2544402" cy="17046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400092" y="1501432"/>
            <a:ext cx="3425007" cy="1999577"/>
            <a:chOff x="869457" y="5484315"/>
            <a:chExt cx="4902463" cy="2862121"/>
          </a:xfrm>
        </p:grpSpPr>
        <p:sp>
          <p:nvSpPr>
            <p:cNvPr id="40" name="Rounded Rectangle 39"/>
            <p:cNvSpPr/>
            <p:nvPr/>
          </p:nvSpPr>
          <p:spPr>
            <a:xfrm>
              <a:off x="869457" y="5484315"/>
              <a:ext cx="4902463" cy="131412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Cash is received from customers but also from bank loans and sale of assets and shares</a:t>
              </a:r>
              <a:endParaRPr lang="en-US" dirty="0">
                <a:latin typeface="Calibri" panose="020F0502020204030204" pitchFamily="34" charset="0"/>
              </a:endParaRPr>
            </a:p>
          </p:txBody>
        </p:sp>
        <p:cxnSp>
          <p:nvCxnSpPr>
            <p:cNvPr id="41" name="Straight Arrow Connector 40"/>
            <p:cNvCxnSpPr>
              <a:stCxn id="11" idx="0"/>
              <a:endCxn id="40" idx="2"/>
            </p:cNvCxnSpPr>
            <p:nvPr/>
          </p:nvCxnSpPr>
          <p:spPr>
            <a:xfrm flipV="1">
              <a:off x="3319062" y="6798444"/>
              <a:ext cx="1627" cy="154799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9549068"/>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P8.3 – Cash Flow </a:t>
            </a:r>
            <a:r>
              <a:rPr lang="en-GB" sz="3600" dirty="0" smtClean="0"/>
              <a:t>Forecast</a:t>
            </a:r>
            <a:endParaRPr lang="en-GB" sz="3600" b="1" dirty="0" smtClean="0"/>
          </a:p>
        </p:txBody>
      </p:sp>
      <p:sp>
        <p:nvSpPr>
          <p:cNvPr id="8" name="Rectangle 7"/>
          <p:cNvSpPr/>
          <p:nvPr/>
        </p:nvSpPr>
        <p:spPr>
          <a:xfrm>
            <a:off x="323849" y="1196752"/>
            <a:ext cx="6336383" cy="5324535"/>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2000" dirty="0" smtClean="0"/>
              <a:t>We have seen how important cash is to any business. Without sufficient cash to pay for bills and repay loans, a business may be forced to stop trading by its creditors and banks. It is therefor very important indeed for the manager of a business to know what cash will be available for month by month. A </a:t>
            </a:r>
            <a:r>
              <a:rPr lang="en-US" sz="2000" b="1" dirty="0" smtClean="0"/>
              <a:t>Cash Flow Forecast</a:t>
            </a:r>
            <a:r>
              <a:rPr lang="en-US" sz="2000" dirty="0" smtClean="0"/>
              <a:t> can be used to tell the manager.</a:t>
            </a:r>
          </a:p>
          <a:p>
            <a:pPr marL="515938" indent="-225425">
              <a:spcAft>
                <a:spcPts val="600"/>
              </a:spcAft>
              <a:buClr>
                <a:srgbClr val="00B050"/>
              </a:buClr>
              <a:buFont typeface="Arial" panose="020B0604020202020204" pitchFamily="34" charset="0"/>
              <a:buChar char="•"/>
            </a:pPr>
            <a:r>
              <a:rPr lang="en-US" sz="2000" dirty="0" smtClean="0"/>
              <a:t>How much cash is available for paying bills, repaying loans or for buying fixed assets.</a:t>
            </a:r>
          </a:p>
          <a:p>
            <a:pPr marL="515938" indent="-225425">
              <a:spcAft>
                <a:spcPts val="600"/>
              </a:spcAft>
              <a:buClr>
                <a:srgbClr val="00B050"/>
              </a:buClr>
              <a:buFont typeface="Arial" panose="020B0604020202020204" pitchFamily="34" charset="0"/>
              <a:buChar char="•"/>
            </a:pPr>
            <a:r>
              <a:rPr lang="en-US" sz="2000" dirty="0" smtClean="0"/>
              <a:t>How much cash the bank might need to lend to the business in order to avoid insolvency</a:t>
            </a:r>
          </a:p>
          <a:p>
            <a:pPr marL="515938" indent="-225425">
              <a:spcAft>
                <a:spcPts val="600"/>
              </a:spcAft>
              <a:buClr>
                <a:srgbClr val="00B050"/>
              </a:buClr>
              <a:buFont typeface="Arial" panose="020B0604020202020204" pitchFamily="34" charset="0"/>
              <a:buChar char="•"/>
            </a:pPr>
            <a:r>
              <a:rPr lang="en-US" sz="2000" dirty="0" smtClean="0"/>
              <a:t>Whether the business is holding too much cash which could be put to a more profitable one.</a:t>
            </a:r>
          </a:p>
          <a:p>
            <a:pPr marL="285750" indent="-285750">
              <a:spcAft>
                <a:spcPts val="600"/>
              </a:spcAft>
              <a:buClr>
                <a:srgbClr val="00B050"/>
              </a:buClr>
              <a:buFont typeface="Wingdings 3" panose="05040102010807070707" pitchFamily="18" charset="2"/>
              <a:buChar char=""/>
            </a:pPr>
            <a:r>
              <a:rPr lang="en-US" sz="2000" dirty="0" smtClean="0"/>
              <a:t>Managers use cash flow forecasts to help them find out the future cash position of their business.</a:t>
            </a:r>
            <a:endParaRPr lang="en-GB" sz="2000" dirty="0" smtClean="0"/>
          </a:p>
        </p:txBody>
      </p:sp>
      <p:graphicFrame>
        <p:nvGraphicFramePr>
          <p:cNvPr id="7" name="Table 6"/>
          <p:cNvGraphicFramePr>
            <a:graphicFrameLocks noGrp="1"/>
          </p:cNvGraphicFramePr>
          <p:nvPr>
            <p:extLst/>
          </p:nvPr>
        </p:nvGraphicFramePr>
        <p:xfrm>
          <a:off x="6732240" y="1124744"/>
          <a:ext cx="2123926" cy="5472608"/>
        </p:xfrm>
        <a:graphic>
          <a:graphicData uri="http://schemas.openxmlformats.org/drawingml/2006/table">
            <a:tbl>
              <a:tblPr firstRow="1" firstCol="1" lastRow="1" lastCol="1" bandRow="1" bandCol="1">
                <a:tableStyleId>{2D5ABB26-0587-4C30-8999-92F81FD0307C}</a:tableStyleId>
              </a:tblPr>
              <a:tblGrid>
                <a:gridCol w="2123926"/>
              </a:tblGrid>
              <a:tr h="360040">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12568">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No cash, no supplies, no supplies no customers.</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How Tesco’s thought they had £270M when they really had £5m</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What happens when there is zero cash to work with</a:t>
                      </a:r>
                    </a:p>
                    <a:p>
                      <a:pPr marL="177800" indent="-177800" algn="l">
                        <a:spcAft>
                          <a:spcPts val="600"/>
                        </a:spcAft>
                        <a:buFontTx/>
                        <a:buBlip>
                          <a:blip r:embed="rId3"/>
                        </a:buBlip>
                      </a:pPr>
                      <a:r>
                        <a:rPr lang="en-US" sz="1600" baseline="0" dirty="0" smtClean="0">
                          <a:solidFill>
                            <a:schemeClr val="tx1"/>
                          </a:solidFill>
                          <a:effectLst/>
                          <a:latin typeface="Arial" pitchFamily="34" charset="0"/>
                          <a:ea typeface="Times New Roman"/>
                          <a:cs typeface="Arial" pitchFamily="34" charset="0"/>
                        </a:rPr>
                        <a:t>What businesses would need the electric turned on, the gas, rely on water or staff</a:t>
                      </a:r>
                      <a:endParaRPr lang="en-GB" sz="16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Are cash payments to staff legal in all countries.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76256" y="1151409"/>
            <a:ext cx="1872208"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800292"/>
      </p:ext>
    </p:extLst>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a:t>P8.3 – Cash Flow Forecast – </a:t>
            </a:r>
            <a:r>
              <a:rPr lang="en-GB" sz="4000" dirty="0" smtClean="0"/>
              <a:t>Uses</a:t>
            </a:r>
            <a:endParaRPr lang="en-GB" sz="4000" b="1" dirty="0" smtClean="0"/>
          </a:p>
        </p:txBody>
      </p:sp>
      <p:sp>
        <p:nvSpPr>
          <p:cNvPr id="8" name="Rectangle 7"/>
          <p:cNvSpPr/>
          <p:nvPr/>
        </p:nvSpPr>
        <p:spPr>
          <a:xfrm>
            <a:off x="323849" y="1196752"/>
            <a:ext cx="8496623" cy="5370701"/>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Cash flow forecasts are useful in the following situations:</a:t>
            </a:r>
          </a:p>
          <a:p>
            <a:pPr>
              <a:spcAft>
                <a:spcPts val="600"/>
              </a:spcAft>
              <a:buClr>
                <a:srgbClr val="00B050"/>
              </a:buClr>
            </a:pPr>
            <a:endParaRPr lang="en-US" sz="1600" b="1" dirty="0" smtClean="0">
              <a:solidFill>
                <a:srgbClr val="0070C0"/>
              </a:solidFill>
            </a:endParaRPr>
          </a:p>
          <a:p>
            <a:pPr>
              <a:spcAft>
                <a:spcPts val="600"/>
              </a:spcAft>
              <a:buClr>
                <a:srgbClr val="00B050"/>
              </a:buClr>
            </a:pPr>
            <a:endParaRPr lang="en-US" sz="2000" b="1" dirty="0">
              <a:solidFill>
                <a:srgbClr val="0070C0"/>
              </a:solidFill>
            </a:endParaRPr>
          </a:p>
          <a:p>
            <a:pPr>
              <a:spcAft>
                <a:spcPts val="600"/>
              </a:spcAft>
              <a:buClr>
                <a:srgbClr val="00B050"/>
              </a:buClr>
            </a:pPr>
            <a:r>
              <a:rPr lang="en-US" sz="1600" b="1" dirty="0" smtClean="0">
                <a:solidFill>
                  <a:srgbClr val="0070C0"/>
                </a:solidFill>
              </a:rPr>
              <a:t>Case Study example - Cash flow forecast</a:t>
            </a:r>
          </a:p>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Alrraja</a:t>
            </a:r>
            <a:r>
              <a:rPr lang="en-US" sz="1600" dirty="0">
                <a:solidFill>
                  <a:srgbClr val="0070C0"/>
                </a:solidFill>
              </a:rPr>
              <a:t>' Alssalih Limited </a:t>
            </a:r>
            <a:r>
              <a:rPr lang="en-US" sz="1600" dirty="0" smtClean="0">
                <a:solidFill>
                  <a:srgbClr val="0070C0"/>
                </a:solidFill>
              </a:rPr>
              <a:t>January to March 2015 ($). Figures in brackets are negative.</a:t>
            </a: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endParaRPr lang="en-US" sz="1600" dirty="0" smtClean="0">
              <a:solidFill>
                <a:srgbClr val="0070C0"/>
              </a:solidFill>
            </a:endParaRPr>
          </a:p>
          <a:p>
            <a:pPr>
              <a:spcAft>
                <a:spcPts val="600"/>
              </a:spcAft>
              <a:buClr>
                <a:srgbClr val="00B050"/>
              </a:buClr>
            </a:pPr>
            <a:endParaRPr lang="en-US" sz="1600" dirty="0" smtClean="0">
              <a:solidFill>
                <a:srgbClr val="0070C0"/>
              </a:solidFill>
            </a:endParaRPr>
          </a:p>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Note the following points:</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A positive </a:t>
            </a:r>
            <a:r>
              <a:rPr lang="en-US" sz="1600" b="1" dirty="0" smtClean="0">
                <a:solidFill>
                  <a:srgbClr val="0070C0"/>
                </a:solidFill>
              </a:rPr>
              <a:t>net cash flow</a:t>
            </a:r>
            <a:r>
              <a:rPr lang="en-US" sz="1600" dirty="0" smtClean="0">
                <a:solidFill>
                  <a:srgbClr val="0070C0"/>
                </a:solidFill>
              </a:rPr>
              <a:t> will increase the closing bank balance</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A negative </a:t>
            </a:r>
            <a:r>
              <a:rPr lang="en-US" sz="1600" b="1" dirty="0" smtClean="0">
                <a:solidFill>
                  <a:srgbClr val="0070C0"/>
                </a:solidFill>
              </a:rPr>
              <a:t>net cash flow</a:t>
            </a:r>
            <a:r>
              <a:rPr lang="en-US" sz="1600" dirty="0" smtClean="0">
                <a:solidFill>
                  <a:srgbClr val="0070C0"/>
                </a:solidFill>
              </a:rPr>
              <a:t> (as in February) will reduce the bank balance</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Each </a:t>
            </a:r>
            <a:r>
              <a:rPr lang="en-US" sz="1600" b="1" dirty="0" smtClean="0">
                <a:solidFill>
                  <a:srgbClr val="0070C0"/>
                </a:solidFill>
              </a:rPr>
              <a:t>closing bank balance</a:t>
            </a:r>
            <a:r>
              <a:rPr lang="en-US" sz="1600" dirty="0" smtClean="0">
                <a:solidFill>
                  <a:srgbClr val="0070C0"/>
                </a:solidFill>
              </a:rPr>
              <a:t> becomes the </a:t>
            </a:r>
            <a:r>
              <a:rPr lang="en-US" sz="1600" b="1" dirty="0" smtClean="0">
                <a:solidFill>
                  <a:srgbClr val="0070C0"/>
                </a:solidFill>
              </a:rPr>
              <a:t>opening bank balance</a:t>
            </a:r>
            <a:r>
              <a:rPr lang="en-US" sz="1600" dirty="0" smtClean="0">
                <a:solidFill>
                  <a:srgbClr val="0070C0"/>
                </a:solidFill>
              </a:rPr>
              <a:t> for the next month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The bank account will become overdrawn in February.</a:t>
            </a:r>
          </a:p>
        </p:txBody>
      </p:sp>
      <p:graphicFrame>
        <p:nvGraphicFramePr>
          <p:cNvPr id="2" name="Table 1"/>
          <p:cNvGraphicFramePr>
            <a:graphicFrameLocks noGrp="1"/>
          </p:cNvGraphicFramePr>
          <p:nvPr>
            <p:extLst/>
          </p:nvPr>
        </p:nvGraphicFramePr>
        <p:xfrm>
          <a:off x="323529" y="2924944"/>
          <a:ext cx="8496944" cy="1828800"/>
        </p:xfrm>
        <a:graphic>
          <a:graphicData uri="http://schemas.openxmlformats.org/drawingml/2006/table">
            <a:tbl>
              <a:tblPr firstRow="1" bandRow="1">
                <a:tableStyleId>{5C22544A-7EE6-4342-B048-85BDC9FD1C3A}</a:tableStyleId>
              </a:tblPr>
              <a:tblGrid>
                <a:gridCol w="3816423"/>
                <a:gridCol w="1512168"/>
                <a:gridCol w="1584176"/>
                <a:gridCol w="1584177"/>
              </a:tblGrid>
              <a:tr h="252028">
                <a:tc>
                  <a:txBody>
                    <a:bodyPr/>
                    <a:lstStyle/>
                    <a:p>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January</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February</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March</a:t>
                      </a:r>
                      <a:endParaRPr lang="en-GB" sz="1400"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Cash Inflows</a:t>
                      </a:r>
                      <a:r>
                        <a:rPr lang="en-US" sz="1400" b="1" baseline="0" dirty="0" smtClean="0">
                          <a:latin typeface="Arial" panose="020B0604020202020204" pitchFamily="34" charset="0"/>
                          <a:cs typeface="Arial" panose="020B0604020202020204" pitchFamily="34" charset="0"/>
                        </a:rPr>
                        <a:t> (A)</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35 000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45 000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Cash Outflows</a:t>
                      </a:r>
                      <a:r>
                        <a:rPr lang="en-US" sz="1400" b="1" baseline="0" dirty="0" smtClean="0">
                          <a:latin typeface="Arial" panose="020B0604020202020204" pitchFamily="34" charset="0"/>
                          <a:cs typeface="Arial" panose="020B0604020202020204" pitchFamily="34" charset="0"/>
                        </a:rPr>
                        <a:t> (B)</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30 000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65 000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40 000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Opening bank Balance (C)</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10 000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(5 000)</a:t>
                      </a:r>
                      <a:endParaRPr lang="en-GB" sz="1400" b="1" dirty="0">
                        <a:solidFill>
                          <a:srgbClr val="FF0000"/>
                        </a:solidFill>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NET CASH FLOW</a:t>
                      </a:r>
                      <a:r>
                        <a:rPr lang="en-US" sz="1400" b="1" baseline="0" dirty="0" smtClean="0">
                          <a:latin typeface="Arial" panose="020B0604020202020204" pitchFamily="34" charset="0"/>
                          <a:cs typeface="Arial" panose="020B0604020202020204" pitchFamily="34" charset="0"/>
                        </a:rPr>
                        <a:t> (D) (=A - B)</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(20 000)</a:t>
                      </a:r>
                      <a:endParaRPr lang="en-GB" sz="1400" b="1"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10 000</a:t>
                      </a:r>
                      <a:endParaRPr lang="en-GB" sz="1400" b="1" dirty="0">
                        <a:latin typeface="Arial" panose="020B0604020202020204" pitchFamily="34" charset="0"/>
                        <a:cs typeface="Arial" panose="020B0604020202020204" pitchFamily="34" charset="0"/>
                      </a:endParaRPr>
                    </a:p>
                  </a:txBody>
                  <a:tcPr/>
                </a:tc>
              </a:tr>
              <a:tr h="252028">
                <a:tc>
                  <a:txBody>
                    <a:bodyPr/>
                    <a:lstStyle/>
                    <a:p>
                      <a:r>
                        <a:rPr lang="en-US" sz="1400" b="1" dirty="0" smtClean="0">
                          <a:latin typeface="Arial" panose="020B0604020202020204" pitchFamily="34" charset="0"/>
                          <a:cs typeface="Arial" panose="020B0604020202020204" pitchFamily="34" charset="0"/>
                        </a:rPr>
                        <a:t>CLOSING BANK BALANCE (=C + D)</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15 000</a:t>
                      </a:r>
                      <a:endParaRPr lang="en-GB" sz="1400" b="1" dirty="0">
                        <a:latin typeface="Arial" panose="020B0604020202020204" pitchFamily="34" charset="0"/>
                        <a:cs typeface="Arial" panose="020B0604020202020204" pitchFamily="34" charset="0"/>
                      </a:endParaRPr>
                    </a:p>
                  </a:txBody>
                  <a:tcPr/>
                </a:tc>
                <a:tc>
                  <a:txBody>
                    <a:bodyPr/>
                    <a:lstStyle/>
                    <a:p>
                      <a:pPr algn="ctr"/>
                      <a:r>
                        <a:rPr lang="en-US" sz="1400" b="1" dirty="0" smtClean="0">
                          <a:solidFill>
                            <a:srgbClr val="FF0000"/>
                          </a:solidFill>
                          <a:latin typeface="Arial" panose="020B0604020202020204" pitchFamily="34" charset="0"/>
                          <a:cs typeface="Arial" panose="020B0604020202020204" pitchFamily="34" charset="0"/>
                        </a:rPr>
                        <a:t>(5 000)</a:t>
                      </a:r>
                      <a:endParaRPr lang="en-GB" sz="1400" b="1"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5 000</a:t>
                      </a:r>
                      <a:endParaRPr lang="en-GB" sz="1400" b="1" dirty="0">
                        <a:latin typeface="Arial" panose="020B0604020202020204" pitchFamily="34" charset="0"/>
                        <a:cs typeface="Arial" panose="020B0604020202020204" pitchFamily="34" charset="0"/>
                      </a:endParaRPr>
                    </a:p>
                  </a:txBody>
                  <a:tcPr/>
                </a:tc>
              </a:tr>
            </a:tbl>
          </a:graphicData>
        </a:graphic>
      </p:graphicFrame>
      <p:graphicFrame>
        <p:nvGraphicFramePr>
          <p:cNvPr id="3" name="Table 2"/>
          <p:cNvGraphicFramePr>
            <a:graphicFrameLocks noGrp="1"/>
          </p:cNvGraphicFramePr>
          <p:nvPr>
            <p:extLst/>
          </p:nvPr>
        </p:nvGraphicFramePr>
        <p:xfrm>
          <a:off x="1259632" y="1534304"/>
          <a:ext cx="6840762" cy="670560"/>
        </p:xfrm>
        <a:graphic>
          <a:graphicData uri="http://schemas.openxmlformats.org/drawingml/2006/table">
            <a:tbl>
              <a:tblPr firstRow="1" bandRow="1">
                <a:tableStyleId>{2D5ABB26-0587-4C30-8999-92F81FD0307C}</a:tableStyleId>
              </a:tblPr>
              <a:tblGrid>
                <a:gridCol w="2952329"/>
                <a:gridCol w="3888433"/>
              </a:tblGrid>
              <a:tr h="328917">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Starting up a business</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Running an existing business</a:t>
                      </a:r>
                    </a:p>
                  </a:txBody>
                  <a:tcPr/>
                </a:tc>
              </a:tr>
              <a:tr h="328917">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Managing cash flow</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smtClean="0">
                          <a:solidFill>
                            <a:srgbClr val="0070C0"/>
                          </a:solidFill>
                          <a:latin typeface="Arial" panose="020B0604020202020204" pitchFamily="34" charset="0"/>
                          <a:cs typeface="Arial" panose="020B0604020202020204" pitchFamily="34" charset="0"/>
                        </a:rPr>
                        <a:t>Keeping the bank manager informed</a:t>
                      </a:r>
                    </a:p>
                  </a:txBody>
                  <a:tcPr/>
                </a:tc>
              </a:tr>
            </a:tbl>
          </a:graphicData>
        </a:graphic>
      </p:graphicFrame>
    </p:spTree>
    <p:extLst>
      <p:ext uri="{BB962C8B-B14F-4D97-AF65-F5344CB8AC3E}">
        <p14:creationId xmlns:p14="http://schemas.microsoft.com/office/powerpoint/2010/main" val="4077310808"/>
      </p:ext>
    </p:extLst>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P8.3 – Cash Flow </a:t>
            </a:r>
            <a:r>
              <a:rPr lang="en-GB" sz="3600" dirty="0" smtClean="0"/>
              <a:t>Forecast</a:t>
            </a:r>
            <a:endParaRPr lang="en-GB" sz="3600" b="1" dirty="0" smtClean="0"/>
          </a:p>
        </p:txBody>
      </p:sp>
      <p:sp>
        <p:nvSpPr>
          <p:cNvPr id="8" name="Rectangle 7"/>
          <p:cNvSpPr/>
          <p:nvPr/>
        </p:nvSpPr>
        <p:spPr>
          <a:xfrm>
            <a:off x="323849" y="1196752"/>
            <a:ext cx="8496623" cy="5463034"/>
          </a:xfrm>
          <a:prstGeom prst="rect">
            <a:avLst/>
          </a:prstGeom>
        </p:spPr>
        <p:txBody>
          <a:bodyPr wrap="square">
            <a:spAutoFit/>
          </a:bodyPr>
          <a:lstStyle/>
          <a:p>
            <a:pPr>
              <a:spcAft>
                <a:spcPts val="600"/>
              </a:spcAft>
              <a:buClr>
                <a:srgbClr val="00B050"/>
              </a:buClr>
            </a:pPr>
            <a:r>
              <a:rPr lang="en-US" b="1" dirty="0" smtClean="0"/>
              <a:t>Starting up a Business</a:t>
            </a:r>
          </a:p>
          <a:p>
            <a:pPr marL="285750" indent="-285750">
              <a:spcAft>
                <a:spcPts val="600"/>
              </a:spcAft>
              <a:buClr>
                <a:srgbClr val="00B050"/>
              </a:buClr>
              <a:buFont typeface="Wingdings 3" panose="05040102010807070707" pitchFamily="18" charset="2"/>
              <a:buChar char=""/>
            </a:pPr>
            <a:r>
              <a:rPr lang="en-US" dirty="0" smtClean="0"/>
              <a:t>When planning to start a business, the owner will need to know how much cash will be needed in the first few months of operation. This is a very expensive time for new businesses as premises have to be purchased or rented, machinery must be purchased or hired, inventory must be built up and advertising and promotion costs will be necessary to make customers to make consumers aware of the product or service. </a:t>
            </a:r>
          </a:p>
          <a:p>
            <a:pPr marL="285750" indent="-285750">
              <a:spcAft>
                <a:spcPts val="600"/>
              </a:spcAft>
              <a:buClr>
                <a:srgbClr val="00B050"/>
              </a:buClr>
              <a:buFont typeface="Wingdings 3" panose="05040102010807070707" pitchFamily="18" charset="2"/>
              <a:buChar char=""/>
            </a:pPr>
            <a:r>
              <a:rPr lang="en-US" dirty="0" smtClean="0"/>
              <a:t>Many new businesses fail because owners do not realise how much cash is needed in the first few crucial months. A cash flow forecast should help to avoid these problems.</a:t>
            </a:r>
          </a:p>
          <a:p>
            <a:pPr>
              <a:spcAft>
                <a:spcPts val="600"/>
              </a:spcAft>
              <a:buClr>
                <a:srgbClr val="00B050"/>
              </a:buClr>
            </a:pPr>
            <a:r>
              <a:rPr lang="en-US" b="1" dirty="0" smtClean="0"/>
              <a:t>Keeping the bank manager informed</a:t>
            </a:r>
          </a:p>
          <a:p>
            <a:pPr marL="285750" indent="-285750">
              <a:spcAft>
                <a:spcPts val="600"/>
              </a:spcAft>
              <a:buClr>
                <a:srgbClr val="00B050"/>
              </a:buClr>
              <a:buFont typeface="Wingdings 3" panose="05040102010807070707" pitchFamily="18" charset="2"/>
              <a:buChar char=""/>
            </a:pPr>
            <a:r>
              <a:rPr lang="en-US" dirty="0" smtClean="0"/>
              <a:t>Banks provide loans to businesses. However, before bank managers will lend any money, they need to see the firm’s cash flow forecast. This is particularly true of a new business, but also for an existing one. The bank manager will need to be able to see how big a loan or overdraft is needed, when it is needed, how long the finance is needed for and when it might be repaid.</a:t>
            </a:r>
          </a:p>
          <a:p>
            <a:pPr marL="285750" indent="-285750">
              <a:spcAft>
                <a:spcPts val="600"/>
              </a:spcAft>
              <a:buClr>
                <a:srgbClr val="00B050"/>
              </a:buClr>
              <a:buFont typeface="Wingdings 3" panose="05040102010807070707" pitchFamily="18" charset="2"/>
              <a:buChar char=""/>
            </a:pPr>
            <a:r>
              <a:rPr lang="en-US" dirty="0" smtClean="0"/>
              <a:t>It is very rare for a bank to lend to a business unless a cash flow forecast is produced which shows these factors.</a:t>
            </a:r>
            <a:endParaRPr lang="en-GB" dirty="0" smtClean="0"/>
          </a:p>
        </p:txBody>
      </p:sp>
    </p:spTree>
    <p:extLst>
      <p:ext uri="{BB962C8B-B14F-4D97-AF65-F5344CB8AC3E}">
        <p14:creationId xmlns:p14="http://schemas.microsoft.com/office/powerpoint/2010/main" val="1532884371"/>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4938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50" dirty="0"/>
              <a:t>Starting a business can be the key to financial independence, or the road to ruin. The statistics for startup businesses are certainly grim, with some </a:t>
            </a:r>
            <a:r>
              <a:rPr lang="en-US" sz="1950" dirty="0" smtClean="0"/>
              <a:t>90% </a:t>
            </a:r>
            <a:r>
              <a:rPr lang="en-US" sz="1950" dirty="0"/>
              <a:t>of new businesses eventually closing up their doors forever. </a:t>
            </a:r>
            <a:r>
              <a:rPr lang="en-US" sz="1950" dirty="0" smtClean="0"/>
              <a:t>While </a:t>
            </a:r>
            <a:r>
              <a:rPr lang="en-US" sz="1950" dirty="0"/>
              <a:t>some 40 million businesses are started each year, a </a:t>
            </a:r>
            <a:r>
              <a:rPr lang="en-US" sz="1950" dirty="0" smtClean="0"/>
              <a:t>meagre </a:t>
            </a:r>
            <a:r>
              <a:rPr lang="en-US" sz="1950" dirty="0"/>
              <a:t>350,000 break out of the pack and begin growing and making money</a:t>
            </a:r>
            <a:r>
              <a:rPr lang="en-US" sz="1950" dirty="0" smtClean="0"/>
              <a:t>.</a:t>
            </a:r>
          </a:p>
          <a:p>
            <a:pPr marL="342900" indent="-342900">
              <a:buClr>
                <a:srgbClr val="00B050"/>
              </a:buClr>
              <a:buFont typeface="Wingdings 3" panose="05040102010807070707" pitchFamily="18" charset="2"/>
              <a:buChar char=""/>
            </a:pPr>
            <a:r>
              <a:rPr lang="en-US" sz="1950" dirty="0" smtClean="0"/>
              <a:t>The categories of success or failure all fall under the following headings:</a:t>
            </a:r>
          </a:p>
          <a:p>
            <a:pPr marL="693738" indent="-342900">
              <a:buClr>
                <a:srgbClr val="00B050"/>
              </a:buClr>
              <a:buFont typeface="Arial" panose="020B0604020202020204" pitchFamily="34" charset="0"/>
              <a:buChar char="•"/>
            </a:pPr>
            <a:r>
              <a:rPr lang="en-US" sz="1950" b="1" dirty="0" smtClean="0"/>
              <a:t>Financial</a:t>
            </a:r>
            <a:r>
              <a:rPr lang="en-US" sz="1950" dirty="0" smtClean="0"/>
              <a:t> – Money reasons, </a:t>
            </a:r>
            <a:r>
              <a:rPr lang="en-US" sz="1950" dirty="0" smtClean="0"/>
              <a:t>meeting </a:t>
            </a:r>
            <a:r>
              <a:rPr lang="en-US" sz="1950" dirty="0" smtClean="0"/>
              <a:t>financial deadlines, avoiding debts and keeping the money flowing when needed.</a:t>
            </a:r>
            <a:endParaRPr lang="en-US" sz="1950" dirty="0"/>
          </a:p>
          <a:p>
            <a:pPr marL="693738" indent="-342900">
              <a:buClr>
                <a:srgbClr val="00B050"/>
              </a:buClr>
              <a:buFont typeface="Arial" panose="020B0604020202020204" pitchFamily="34" charset="0"/>
              <a:buChar char="•"/>
            </a:pPr>
            <a:r>
              <a:rPr lang="en-US" sz="1950" b="1" dirty="0" smtClean="0"/>
              <a:t>Non-financial</a:t>
            </a:r>
            <a:r>
              <a:rPr lang="en-US" sz="1950" dirty="0" smtClean="0"/>
              <a:t> – External and internal influences that money could not solve such as Strikes, Rivals, Government pressures and Market Changes</a:t>
            </a:r>
            <a:endParaRPr lang="en-US" sz="1950" dirty="0"/>
          </a:p>
          <a:p>
            <a:pPr marL="693738" indent="-342900">
              <a:buClr>
                <a:srgbClr val="00B050"/>
              </a:buClr>
              <a:buFont typeface="Arial" panose="020B0604020202020204" pitchFamily="34" charset="0"/>
              <a:buChar char="•"/>
            </a:pPr>
            <a:r>
              <a:rPr lang="en-US" sz="1950" b="1" dirty="0" smtClean="0"/>
              <a:t>Short-term</a:t>
            </a:r>
            <a:r>
              <a:rPr lang="en-US" sz="1950" dirty="0" smtClean="0"/>
              <a:t> – Sudden changes, financial shortfalls, sudden need to repay debts</a:t>
            </a:r>
            <a:endParaRPr lang="en-US" sz="1950" dirty="0"/>
          </a:p>
          <a:p>
            <a:pPr marL="693738" indent="-342900">
              <a:buClr>
                <a:srgbClr val="00B050"/>
              </a:buClr>
              <a:buFont typeface="Arial" panose="020B0604020202020204" pitchFamily="34" charset="0"/>
              <a:buChar char="•"/>
            </a:pPr>
            <a:r>
              <a:rPr lang="en-US" sz="1950" b="1" dirty="0" smtClean="0"/>
              <a:t>Long-term</a:t>
            </a:r>
            <a:r>
              <a:rPr lang="en-US" sz="1950" dirty="0" smtClean="0"/>
              <a:t> – Constant decline or market </a:t>
            </a:r>
            <a:r>
              <a:rPr lang="en-US" sz="1950" dirty="0" smtClean="0"/>
              <a:t>change</a:t>
            </a:r>
            <a:endParaRPr lang="en-US" sz="1950" dirty="0" smtClean="0"/>
          </a:p>
        </p:txBody>
      </p:sp>
      <p:sp>
        <p:nvSpPr>
          <p:cNvPr id="8" name="Title 2"/>
          <p:cNvSpPr>
            <a:spLocks noGrp="1"/>
          </p:cNvSpPr>
          <p:nvPr>
            <p:ph type="title"/>
          </p:nvPr>
        </p:nvSpPr>
        <p:spPr>
          <a:xfrm>
            <a:off x="70266" y="72008"/>
            <a:ext cx="8859452" cy="548680"/>
          </a:xfrm>
        </p:spPr>
        <p:txBody>
          <a:bodyPr>
            <a:noAutofit/>
          </a:bodyPr>
          <a:lstStyle/>
          <a:p>
            <a:r>
              <a:rPr lang="en-US" sz="2900" dirty="0"/>
              <a:t>P8.1 </a:t>
            </a:r>
            <a:r>
              <a:rPr lang="en-US" sz="2900" dirty="0" smtClean="0"/>
              <a:t>- Factors </a:t>
            </a:r>
            <a:r>
              <a:rPr lang="en-US" sz="2900" dirty="0"/>
              <a:t>affecting the success/failure of a business</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1085444568"/>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034975"/>
      </p:ext>
    </p:extLst>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3600" dirty="0"/>
              <a:t>P8.3 – Cash Flow </a:t>
            </a:r>
            <a:r>
              <a:rPr lang="en-GB" sz="3600" dirty="0" smtClean="0"/>
              <a:t>Forecast</a:t>
            </a:r>
            <a:endParaRPr lang="en-GB" sz="3600" b="1" dirty="0" smtClean="0"/>
          </a:p>
        </p:txBody>
      </p:sp>
      <p:sp>
        <p:nvSpPr>
          <p:cNvPr id="8" name="Rectangle 7"/>
          <p:cNvSpPr/>
          <p:nvPr/>
        </p:nvSpPr>
        <p:spPr>
          <a:xfrm>
            <a:off x="323849" y="1196752"/>
            <a:ext cx="8496623" cy="5429179"/>
          </a:xfrm>
          <a:prstGeom prst="rect">
            <a:avLst/>
          </a:prstGeom>
        </p:spPr>
        <p:txBody>
          <a:bodyPr wrap="square">
            <a:spAutoFit/>
          </a:bodyPr>
          <a:lstStyle/>
          <a:p>
            <a:pPr>
              <a:spcAft>
                <a:spcPts val="600"/>
              </a:spcAft>
              <a:buClr>
                <a:srgbClr val="00B050"/>
              </a:buClr>
            </a:pPr>
            <a:r>
              <a:rPr lang="en-US" sz="1720" b="1" dirty="0" smtClean="0"/>
              <a:t>Managing an Existing Business</a:t>
            </a:r>
          </a:p>
          <a:p>
            <a:pPr marL="285750" indent="-285750">
              <a:spcAft>
                <a:spcPts val="600"/>
              </a:spcAft>
              <a:buClr>
                <a:srgbClr val="00B050"/>
              </a:buClr>
              <a:buFont typeface="Wingdings 3" panose="05040102010807070707" pitchFamily="18" charset="2"/>
              <a:buChar char=""/>
            </a:pPr>
            <a:r>
              <a:rPr lang="en-US" sz="1720" dirty="0" smtClean="0"/>
              <a:t>As seen from </a:t>
            </a:r>
            <a:r>
              <a:rPr lang="en-US" sz="1720" dirty="0"/>
              <a:t>earlier examples, it is not just newly </a:t>
            </a:r>
            <a:r>
              <a:rPr lang="en-US" sz="1720" dirty="0" smtClean="0"/>
              <a:t>formed businesses which need to forecast cash flows. Any business can run out of cash and require an overdraft, perhaps because of an expensive fixed asset being bought or a fall in sales. Borrowing money needs to be planned in advance so that the lowest rates of interest can be arranged. Telling the banks today that a loan is needed tomorrow could lead to the bank either refusing the loan – because of poor business planning – or charging high rates of interest.</a:t>
            </a:r>
          </a:p>
          <a:p>
            <a:pPr marL="285750" indent="-285750">
              <a:spcAft>
                <a:spcPts val="600"/>
              </a:spcAft>
              <a:buClr>
                <a:srgbClr val="00B050"/>
              </a:buClr>
              <a:buFont typeface="Wingdings 3" panose="05040102010807070707" pitchFamily="18" charset="2"/>
              <a:buChar char=""/>
            </a:pPr>
            <a:r>
              <a:rPr lang="en-US" sz="1720" dirty="0" smtClean="0"/>
              <a:t>The bank will know that the business has little alternative but to pay these interest rates. If the business exceeds the overdraft limit from the bank without informing the bank manager first, the bank could insist that the overdraft is repaid immediately and this could force the business to close.</a:t>
            </a:r>
          </a:p>
          <a:p>
            <a:pPr>
              <a:spcAft>
                <a:spcPts val="600"/>
              </a:spcAft>
              <a:buClr>
                <a:srgbClr val="00B050"/>
              </a:buClr>
            </a:pPr>
            <a:r>
              <a:rPr lang="en-US" sz="1720" b="1" dirty="0" smtClean="0"/>
              <a:t>Managing Cash Flow</a:t>
            </a:r>
          </a:p>
          <a:p>
            <a:pPr marL="285750" indent="-285750">
              <a:spcAft>
                <a:spcPts val="600"/>
              </a:spcAft>
              <a:buClr>
                <a:srgbClr val="00B050"/>
              </a:buClr>
              <a:buFont typeface="Wingdings 3" panose="05040102010807070707" pitchFamily="18" charset="2"/>
              <a:buChar char=""/>
            </a:pPr>
            <a:r>
              <a:rPr lang="en-US" sz="1720" dirty="0" smtClean="0"/>
              <a:t>Too much cash held in the bank account of a business means that this capital could be better used in other areas of the business. If it seems that the business is likely to have a very high bank balance, the accountant could decide to pay off loans to help to reduce interest charges. Another option would be to pay creditors quickly to take advantage of possible discounts. These are examples of actively managing the cash flow of a business.</a:t>
            </a:r>
            <a:endParaRPr lang="en-GB" sz="1720" dirty="0" smtClean="0"/>
          </a:p>
        </p:txBody>
      </p:sp>
    </p:spTree>
    <p:extLst>
      <p:ext uri="{BB962C8B-B14F-4D97-AF65-F5344CB8AC3E}">
        <p14:creationId xmlns:p14="http://schemas.microsoft.com/office/powerpoint/2010/main" val="3952110099"/>
      </p:ext>
    </p:extLst>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4000" dirty="0"/>
              <a:t>P8.3 – Cash Flow Forecast </a:t>
            </a:r>
            <a:r>
              <a:rPr lang="en-GB" sz="4000" dirty="0" smtClean="0"/>
              <a:t>- </a:t>
            </a:r>
            <a:r>
              <a:rPr lang="en-GB" sz="4000" dirty="0" smtClean="0"/>
              <a:t>Activity</a:t>
            </a:r>
            <a:endParaRPr lang="en-GB" sz="4000" b="1" dirty="0" smtClean="0"/>
          </a:p>
        </p:txBody>
      </p:sp>
      <p:sp>
        <p:nvSpPr>
          <p:cNvPr id="8" name="Rectangle 7"/>
          <p:cNvSpPr/>
          <p:nvPr/>
        </p:nvSpPr>
        <p:spPr>
          <a:xfrm>
            <a:off x="251520" y="1052736"/>
            <a:ext cx="8640960" cy="5339923"/>
          </a:xfrm>
          <a:prstGeom prst="rect">
            <a:avLst/>
          </a:prstGeom>
        </p:spPr>
        <p:txBody>
          <a:bodyPr wrap="square">
            <a:spAutoFit/>
          </a:bodyPr>
          <a:lstStyle/>
          <a:p>
            <a:pPr>
              <a:spcAft>
                <a:spcPts val="600"/>
              </a:spcAft>
              <a:buClr>
                <a:srgbClr val="00B050"/>
              </a:buClr>
            </a:pPr>
            <a:r>
              <a:rPr lang="en-US" sz="1400" b="1" dirty="0" smtClean="0">
                <a:solidFill>
                  <a:srgbClr val="FF0000"/>
                </a:solidFill>
              </a:rPr>
              <a:t>P8.3 – Task 11 - Using </a:t>
            </a:r>
            <a:r>
              <a:rPr lang="en-US" sz="1400" b="1" dirty="0" smtClean="0">
                <a:solidFill>
                  <a:srgbClr val="FF0000"/>
                </a:solidFill>
              </a:rPr>
              <a:t>a Cash Flow Forecast</a:t>
            </a:r>
          </a:p>
          <a:p>
            <a:pPr marL="285750" indent="-285750">
              <a:spcAft>
                <a:spcPts val="600"/>
              </a:spcAft>
              <a:buClr>
                <a:srgbClr val="00B050"/>
              </a:buClr>
              <a:buFont typeface="Wingdings 3" panose="05040102010807070707" pitchFamily="18" charset="2"/>
              <a:buChar char=""/>
            </a:pPr>
            <a:r>
              <a:rPr lang="en-US" sz="1400" i="1" dirty="0" smtClean="0">
                <a:solidFill>
                  <a:srgbClr val="FF0000"/>
                </a:solidFill>
              </a:rPr>
              <a:t>Cash Flow Forecast for Pyramid Promotions Co. Jan to April 2015 ($) Figures in () are negative.</a:t>
            </a:r>
          </a:p>
          <a:p>
            <a:pPr marL="285750" indent="-285750">
              <a:spcAft>
                <a:spcPts val="600"/>
              </a:spcAft>
              <a:buClr>
                <a:srgbClr val="00B050"/>
              </a:buClr>
              <a:buFont typeface="Wingdings 3" panose="05040102010807070707" pitchFamily="18" charset="2"/>
              <a:buChar char=""/>
            </a:pPr>
            <a:endParaRPr lang="en-US" sz="1400" i="1"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i="1"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i="1"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smtClean="0">
              <a:solidFill>
                <a:srgbClr val="FF0000"/>
              </a:solidFill>
            </a:endParaRPr>
          </a:p>
          <a:p>
            <a:pPr marL="285750" indent="-285750">
              <a:spcAft>
                <a:spcPts val="600"/>
              </a:spcAft>
              <a:buClr>
                <a:srgbClr val="00B050"/>
              </a:buClr>
              <a:buFont typeface="Wingdings 3" panose="05040102010807070707" pitchFamily="18" charset="2"/>
              <a:buChar char=""/>
            </a:pPr>
            <a:endParaRPr lang="en-US" sz="1400" dirty="0">
              <a:solidFill>
                <a:srgbClr val="FF0000"/>
              </a:solidFill>
            </a:endParaRPr>
          </a:p>
          <a:p>
            <a:pPr marL="342900" indent="-342900">
              <a:spcAft>
                <a:spcPts val="600"/>
              </a:spcAft>
              <a:buClr>
                <a:srgbClr val="00B050"/>
              </a:buClr>
              <a:buFont typeface="+mj-lt"/>
              <a:buAutoNum type="alphaLcParenR"/>
            </a:pPr>
            <a:r>
              <a:rPr lang="en-US" sz="1400" dirty="0" smtClean="0">
                <a:solidFill>
                  <a:srgbClr val="FF0000"/>
                </a:solidFill>
              </a:rPr>
              <a:t>Calculate values for x, y and z.</a:t>
            </a:r>
          </a:p>
          <a:p>
            <a:pPr marL="342900" indent="-342900">
              <a:spcAft>
                <a:spcPts val="600"/>
              </a:spcAft>
              <a:buClr>
                <a:srgbClr val="00B050"/>
              </a:buClr>
              <a:buFont typeface="+mj-lt"/>
              <a:buAutoNum type="alphaLcParenR"/>
            </a:pPr>
            <a:r>
              <a:rPr lang="en-US" sz="1400" dirty="0" smtClean="0">
                <a:solidFill>
                  <a:srgbClr val="FF0000"/>
                </a:solidFill>
              </a:rPr>
              <a:t>Suggest one reason why ‘materials and wages’ are forecast to be so much higher in March and April than in the previous months.</a:t>
            </a:r>
          </a:p>
          <a:p>
            <a:pPr marL="342900" indent="-342900">
              <a:spcAft>
                <a:spcPts val="600"/>
              </a:spcAft>
              <a:buClr>
                <a:srgbClr val="00B050"/>
              </a:buClr>
              <a:buFont typeface="+mj-lt"/>
              <a:buAutoNum type="alphaLcParenR"/>
            </a:pPr>
            <a:r>
              <a:rPr lang="en-US" sz="1400" dirty="0" smtClean="0">
                <a:solidFill>
                  <a:srgbClr val="FF0000"/>
                </a:solidFill>
              </a:rPr>
              <a:t>In April, cash sales are now expected to be 10% higher than shown. Material and wages are expected to be 20% higher than forecast. Amend the cash flow forecast for April and calculate the new closing cash balance.</a:t>
            </a:r>
            <a:endParaRPr lang="en-GB" sz="1400" dirty="0" smtClean="0">
              <a:solidFill>
                <a:srgbClr val="FF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3885532120"/>
              </p:ext>
            </p:extLst>
          </p:nvPr>
        </p:nvGraphicFramePr>
        <p:xfrm>
          <a:off x="251520" y="1700808"/>
          <a:ext cx="8496625" cy="3017520"/>
        </p:xfrm>
        <a:graphic>
          <a:graphicData uri="http://schemas.openxmlformats.org/drawingml/2006/table">
            <a:tbl>
              <a:tblPr firstRow="1" bandRow="1">
                <a:tableStyleId>{5C22544A-7EE6-4342-B048-85BDC9FD1C3A}</a:tableStyleId>
              </a:tblPr>
              <a:tblGrid>
                <a:gridCol w="2880002"/>
                <a:gridCol w="1512168"/>
                <a:gridCol w="1512168"/>
                <a:gridCol w="1368152"/>
                <a:gridCol w="1224135"/>
              </a:tblGrid>
              <a:tr h="2269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Cash Inflows</a:t>
                      </a:r>
                      <a:endParaRPr lang="en-GB" sz="1200" dirty="0" smtClean="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January</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February</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March</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April</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Cash Sales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25 000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Payments from Debtors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8 000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Total Cash Inflows</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33 000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Cash Outflows</a:t>
                      </a:r>
                      <a:endParaRPr lang="en-GB" sz="1200" b="1"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c>
                  <a:txBody>
                    <a:bodyPr/>
                    <a:lstStyle/>
                    <a:p>
                      <a:pPr algn="ct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Materials and wages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dirty="0" smtClean="0">
                          <a:latin typeface="Arial" panose="020B0604020202020204" pitchFamily="34" charset="0"/>
                          <a:cs typeface="Arial" panose="020B0604020202020204" pitchFamily="34" charset="0"/>
                        </a:rPr>
                        <a:t>Rent and other expenses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Total Cash Outflows</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18 000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18 000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30 000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Z</a:t>
                      </a:r>
                      <a:endParaRPr lang="en-GB" sz="1200" b="1"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Opening Bank Balance</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3 000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4 000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New Cash Flow</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2 000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X</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solidFill>
                            <a:srgbClr val="FF0000"/>
                          </a:solidFill>
                          <a:latin typeface="Arial" panose="020B0604020202020204" pitchFamily="34" charset="0"/>
                          <a:cs typeface="Arial" panose="020B0604020202020204" pitchFamily="34" charset="0"/>
                        </a:rPr>
                        <a:t>(3 000)</a:t>
                      </a:r>
                      <a:endParaRPr lang="en-GB" sz="12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11 000</a:t>
                      </a:r>
                      <a:endParaRPr lang="en-GB" sz="1200" dirty="0">
                        <a:latin typeface="Arial" panose="020B0604020202020204" pitchFamily="34" charset="0"/>
                        <a:cs typeface="Arial" panose="020B0604020202020204" pitchFamily="34" charset="0"/>
                      </a:endParaRPr>
                    </a:p>
                  </a:txBody>
                  <a:tcPr/>
                </a:tc>
              </a:tr>
              <a:tr h="226997">
                <a:tc>
                  <a:txBody>
                    <a:bodyPr/>
                    <a:lstStyle/>
                    <a:p>
                      <a:r>
                        <a:rPr lang="en-US" sz="1200" b="1" dirty="0" smtClean="0">
                          <a:latin typeface="Arial" panose="020B0604020202020204" pitchFamily="34" charset="0"/>
                          <a:cs typeface="Arial" panose="020B0604020202020204" pitchFamily="34" charset="0"/>
                        </a:rPr>
                        <a:t>Closing Bank Balance</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5 000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7 000</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b="1" dirty="0" smtClean="0">
                          <a:latin typeface="Arial" panose="020B0604020202020204" pitchFamily="34" charset="0"/>
                          <a:cs typeface="Arial" panose="020B0604020202020204" pitchFamily="34" charset="0"/>
                        </a:rPr>
                        <a:t>Y </a:t>
                      </a:r>
                      <a:endParaRPr lang="en-GB" sz="1200" b="1"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15 000</a:t>
                      </a:r>
                      <a:endParaRPr lang="en-GB" sz="1200" dirty="0">
                        <a:latin typeface="Arial" panose="020B0604020202020204" pitchFamily="34" charset="0"/>
                        <a:cs typeface="Arial" panose="020B0604020202020204" pitchFamily="34" charset="0"/>
                      </a:endParaRPr>
                    </a:p>
                  </a:txBody>
                  <a:tcPr/>
                </a:tc>
              </a:tr>
            </a:tbl>
          </a:graphicData>
        </a:graphic>
      </p:graphicFrame>
      <p:sp>
        <p:nvSpPr>
          <p:cNvPr id="9" name="TextBox 8">
            <a:hlinkClick r:id="rId3" action="ppaction://hlinkfile"/>
          </p:cNvPr>
          <p:cNvSpPr txBox="1"/>
          <p:nvPr/>
        </p:nvSpPr>
        <p:spPr>
          <a:xfrm>
            <a:off x="8532440" y="1052736"/>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685366147"/>
      </p:ext>
    </p:extLst>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625434"/>
          </a:xfrm>
        </p:spPr>
        <p:txBody>
          <a:bodyPr>
            <a:noAutofit/>
          </a:bodyPr>
          <a:lstStyle/>
          <a:p>
            <a:r>
              <a:rPr lang="en-GB" sz="4000" dirty="0"/>
              <a:t>P8.3 – Cash Flow Forecast </a:t>
            </a:r>
            <a:r>
              <a:rPr lang="en-GB" sz="4000" dirty="0" smtClean="0"/>
              <a:t>- </a:t>
            </a:r>
            <a:r>
              <a:rPr lang="en-GB" sz="4000" dirty="0" smtClean="0"/>
              <a:t>Activity</a:t>
            </a:r>
            <a:endParaRPr lang="en-GB" sz="4000" b="1" dirty="0" smtClean="0"/>
          </a:p>
        </p:txBody>
      </p:sp>
      <p:sp>
        <p:nvSpPr>
          <p:cNvPr id="8" name="Rectangle 7"/>
          <p:cNvSpPr/>
          <p:nvPr/>
        </p:nvSpPr>
        <p:spPr>
          <a:xfrm>
            <a:off x="323849" y="1196752"/>
            <a:ext cx="8496623" cy="5293757"/>
          </a:xfrm>
          <a:prstGeom prst="rect">
            <a:avLst/>
          </a:prstGeom>
        </p:spPr>
        <p:txBody>
          <a:bodyPr wrap="square">
            <a:spAutoFit/>
          </a:bodyPr>
          <a:lstStyle/>
          <a:p>
            <a:pPr>
              <a:spcAft>
                <a:spcPts val="600"/>
              </a:spcAft>
              <a:buClr>
                <a:srgbClr val="00B050"/>
              </a:buClr>
            </a:pPr>
            <a:r>
              <a:rPr lang="en-US" sz="1600" b="1" dirty="0" smtClean="0">
                <a:solidFill>
                  <a:srgbClr val="0070C0"/>
                </a:solidFill>
              </a:rPr>
              <a:t>Case Study example</a:t>
            </a:r>
          </a:p>
          <a:p>
            <a:pPr marL="285750" indent="-285750">
              <a:spcAft>
                <a:spcPts val="600"/>
              </a:spcAft>
              <a:buClr>
                <a:srgbClr val="00B050"/>
              </a:buClr>
              <a:buFont typeface="Wingdings 3" panose="05040102010807070707" pitchFamily="18" charset="2"/>
              <a:buChar char=""/>
            </a:pPr>
            <a:r>
              <a:rPr lang="en-US" sz="1600" dirty="0" smtClean="0">
                <a:solidFill>
                  <a:srgbClr val="0070C0"/>
                </a:solidFill>
              </a:rPr>
              <a:t>The manager of El Kalili Motors Ltd. Wants to plan the cash flows of the business over the next four months. She asks for your help in making a cash flow forecast. She provides you with the following information:</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Forecasted sales are: January $22,000; February $25,000; March $20,000; April $22 000.</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Customers always pay cash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Materials are purchased each month and paid for in cash. The materials used each month are 50% of sales revenue for that month.</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Other cash expenses (wages, rent, insurance etc.) are forecast to be: January $4000; February $13 000; March $15 000; April $15 000.</a:t>
            </a:r>
          </a:p>
          <a:p>
            <a:pPr marL="457200" indent="-227013">
              <a:spcAft>
                <a:spcPts val="600"/>
              </a:spcAft>
              <a:buClr>
                <a:srgbClr val="00B050"/>
              </a:buClr>
              <a:buFont typeface="Arial" panose="020B0604020202020204" pitchFamily="34" charset="0"/>
              <a:buChar char="•"/>
            </a:pPr>
            <a:r>
              <a:rPr lang="en-US" sz="1600" dirty="0" smtClean="0">
                <a:solidFill>
                  <a:srgbClr val="0070C0"/>
                </a:solidFill>
              </a:rPr>
              <a:t>The opening cash balance is January is $2000.</a:t>
            </a:r>
          </a:p>
          <a:p>
            <a:pPr>
              <a:spcAft>
                <a:spcPts val="600"/>
              </a:spcAft>
              <a:buClr>
                <a:srgbClr val="00B050"/>
              </a:buClr>
            </a:pPr>
            <a:r>
              <a:rPr lang="en-US" sz="1600" b="1" dirty="0">
                <a:solidFill>
                  <a:srgbClr val="FF0000"/>
                </a:solidFill>
              </a:rPr>
              <a:t>P8.3 – Task </a:t>
            </a:r>
            <a:r>
              <a:rPr lang="en-US" sz="1600" b="1" dirty="0" smtClean="0">
                <a:solidFill>
                  <a:srgbClr val="FF0000"/>
                </a:solidFill>
              </a:rPr>
              <a:t>12 </a:t>
            </a:r>
            <a:r>
              <a:rPr lang="en-US" sz="1600" b="1" dirty="0">
                <a:solidFill>
                  <a:srgbClr val="FF0000"/>
                </a:solidFill>
              </a:rPr>
              <a:t>– </a:t>
            </a:r>
            <a:r>
              <a:rPr lang="en-US" sz="1600" dirty="0" smtClean="0">
                <a:solidFill>
                  <a:srgbClr val="FF0000"/>
                </a:solidFill>
              </a:rPr>
              <a:t>Creating </a:t>
            </a:r>
            <a:r>
              <a:rPr lang="en-US" sz="1600" dirty="0" smtClean="0">
                <a:solidFill>
                  <a:srgbClr val="FF0000"/>
                </a:solidFill>
              </a:rPr>
              <a:t>a Cash Flow Statement</a:t>
            </a:r>
          </a:p>
          <a:p>
            <a:pPr marL="573087" indent="-342900">
              <a:spcAft>
                <a:spcPts val="600"/>
              </a:spcAft>
              <a:buClr>
                <a:srgbClr val="00B050"/>
              </a:buClr>
              <a:buFont typeface="+mj-lt"/>
              <a:buAutoNum type="alphaLcParenR"/>
            </a:pPr>
            <a:r>
              <a:rPr lang="en-US" sz="1600" dirty="0" smtClean="0">
                <a:solidFill>
                  <a:srgbClr val="FF0000"/>
                </a:solidFill>
              </a:rPr>
              <a:t>Explain to the manager the importance of a Cash Flow Statement</a:t>
            </a:r>
          </a:p>
          <a:p>
            <a:pPr marL="573087" indent="-342900">
              <a:spcAft>
                <a:spcPts val="600"/>
              </a:spcAft>
              <a:buClr>
                <a:srgbClr val="00B050"/>
              </a:buClr>
              <a:buFont typeface="+mj-lt"/>
              <a:buAutoNum type="alphaLcParenR"/>
            </a:pPr>
            <a:r>
              <a:rPr lang="en-US" sz="1600" dirty="0" smtClean="0">
                <a:solidFill>
                  <a:srgbClr val="FF0000"/>
                </a:solidFill>
              </a:rPr>
              <a:t>Using the same structure on Slide 14, draw up a cash flow forecast for this business over the 4 months from January to April.</a:t>
            </a:r>
          </a:p>
          <a:p>
            <a:pPr marL="573087" indent="-342900">
              <a:spcAft>
                <a:spcPts val="600"/>
              </a:spcAft>
              <a:buClr>
                <a:srgbClr val="00B050"/>
              </a:buClr>
              <a:buFont typeface="+mj-lt"/>
              <a:buAutoNum type="alphaLcParenR"/>
            </a:pPr>
            <a:r>
              <a:rPr lang="en-US" sz="1600" dirty="0" smtClean="0">
                <a:solidFill>
                  <a:srgbClr val="FF0000"/>
                </a:solidFill>
              </a:rPr>
              <a:t>What do you notice about the closing balance in April? What action could the manager </a:t>
            </a:r>
            <a:r>
              <a:rPr lang="en-US" sz="1600" dirty="0">
                <a:solidFill>
                  <a:srgbClr val="FF0000"/>
                </a:solidFill>
              </a:rPr>
              <a:t>of El Kalili Motors </a:t>
            </a:r>
            <a:r>
              <a:rPr lang="en-US" sz="1600" dirty="0" smtClean="0">
                <a:solidFill>
                  <a:srgbClr val="FF0000"/>
                </a:solidFill>
              </a:rPr>
              <a:t>Ltd. Take now she is aware of this problem?</a:t>
            </a:r>
          </a:p>
        </p:txBody>
      </p:sp>
      <p:sp>
        <p:nvSpPr>
          <p:cNvPr id="7" name="TextBox 6">
            <a:hlinkClick r:id="rId3" action="ppaction://hlinkfile"/>
          </p:cNvPr>
          <p:cNvSpPr txBox="1"/>
          <p:nvPr/>
        </p:nvSpPr>
        <p:spPr>
          <a:xfrm>
            <a:off x="8532440" y="1628800"/>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1390212845"/>
      </p:ext>
    </p:extLst>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200" dirty="0"/>
              <a:t>P8.3 – Cash Flow Forecast – </a:t>
            </a:r>
            <a:r>
              <a:rPr lang="en-GB" sz="3200" dirty="0" smtClean="0"/>
              <a:t>Revision Summary</a:t>
            </a:r>
            <a:endParaRPr lang="en-GB" sz="3200" b="1" dirty="0" smtClean="0"/>
          </a:p>
        </p:txBody>
      </p:sp>
      <p:grpSp>
        <p:nvGrpSpPr>
          <p:cNvPr id="7" name="Group 6"/>
          <p:cNvGrpSpPr/>
          <p:nvPr/>
        </p:nvGrpSpPr>
        <p:grpSpPr>
          <a:xfrm>
            <a:off x="3058248" y="3996033"/>
            <a:ext cx="2539623" cy="1604236"/>
            <a:chOff x="1673069" y="4769582"/>
            <a:chExt cx="3635149" cy="2296249"/>
          </a:xfrm>
        </p:grpSpPr>
        <p:sp>
          <p:nvSpPr>
            <p:cNvPr id="9" name="Rounded Rectangle 8"/>
            <p:cNvSpPr/>
            <p:nvPr/>
          </p:nvSpPr>
          <p:spPr>
            <a:xfrm>
              <a:off x="1673069" y="6122416"/>
              <a:ext cx="3635149" cy="94341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Can forecast likely level of overdraft required</a:t>
              </a:r>
              <a:endParaRPr lang="en-US" dirty="0">
                <a:latin typeface="Calibri" panose="020F0502020204030204" pitchFamily="34" charset="0"/>
              </a:endParaRPr>
            </a:p>
          </p:txBody>
        </p:sp>
        <p:cxnSp>
          <p:nvCxnSpPr>
            <p:cNvPr id="10" name="Straight Arrow Connector 9"/>
            <p:cNvCxnSpPr>
              <a:stCxn id="11" idx="2"/>
              <a:endCxn id="9" idx="0"/>
            </p:cNvCxnSpPr>
            <p:nvPr/>
          </p:nvCxnSpPr>
          <p:spPr>
            <a:xfrm flipH="1">
              <a:off x="3490644" y="4769582"/>
              <a:ext cx="2735" cy="135283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2997187" y="3501008"/>
            <a:ext cx="2665568"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CASH FLOW FORECASTS</a:t>
            </a:r>
            <a:endParaRPr lang="en-US" b="1" dirty="0">
              <a:latin typeface="Calibri" panose="020F0502020204030204" pitchFamily="34" charset="0"/>
            </a:endParaRPr>
          </a:p>
        </p:txBody>
      </p:sp>
      <p:grpSp>
        <p:nvGrpSpPr>
          <p:cNvPr id="12" name="Group 11"/>
          <p:cNvGrpSpPr/>
          <p:nvPr/>
        </p:nvGrpSpPr>
        <p:grpSpPr>
          <a:xfrm>
            <a:off x="5662755" y="3748522"/>
            <a:ext cx="2958990" cy="1874076"/>
            <a:chOff x="4932895" y="4504269"/>
            <a:chExt cx="4022691" cy="2551447"/>
          </a:xfrm>
        </p:grpSpPr>
        <p:sp>
          <p:nvSpPr>
            <p:cNvPr id="13" name="Rounded Rectangle 12"/>
            <p:cNvSpPr/>
            <p:nvPr/>
          </p:nvSpPr>
          <p:spPr>
            <a:xfrm>
              <a:off x="5496954" y="6158391"/>
              <a:ext cx="3458632" cy="8973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Loans can be arranged if a negative flow is forecast</a:t>
              </a:r>
              <a:endParaRPr lang="en-US" dirty="0">
                <a:latin typeface="Calibri" panose="020F0502020204030204" pitchFamily="34" charset="0"/>
              </a:endParaRPr>
            </a:p>
          </p:txBody>
        </p:sp>
        <p:cxnSp>
          <p:nvCxnSpPr>
            <p:cNvPr id="14" name="Straight Arrow Connector 13"/>
            <p:cNvCxnSpPr>
              <a:stCxn id="11" idx="3"/>
              <a:endCxn id="13" idx="0"/>
            </p:cNvCxnSpPr>
            <p:nvPr/>
          </p:nvCxnSpPr>
          <p:spPr>
            <a:xfrm>
              <a:off x="4932895" y="4504269"/>
              <a:ext cx="2293375" cy="165412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662756" y="2348880"/>
            <a:ext cx="2797677" cy="1399641"/>
            <a:chOff x="6654420" y="5696854"/>
            <a:chExt cx="3719773" cy="3502168"/>
          </a:xfrm>
        </p:grpSpPr>
        <p:sp>
          <p:nvSpPr>
            <p:cNvPr id="16" name="Rounded Rectangle 15"/>
            <p:cNvSpPr/>
            <p:nvPr/>
          </p:nvSpPr>
          <p:spPr>
            <a:xfrm>
              <a:off x="7299102" y="5696854"/>
              <a:ext cx="3075091" cy="143104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Help managers plan ahead</a:t>
              </a:r>
              <a:endParaRPr lang="en-US" dirty="0">
                <a:latin typeface="Calibri" panose="020F0502020204030204" pitchFamily="34" charset="0"/>
              </a:endParaRPr>
            </a:p>
          </p:txBody>
        </p:sp>
        <p:cxnSp>
          <p:nvCxnSpPr>
            <p:cNvPr id="17" name="Straight Arrow Connector 16"/>
            <p:cNvCxnSpPr>
              <a:stCxn id="11" idx="3"/>
              <a:endCxn id="16" idx="2"/>
            </p:cNvCxnSpPr>
            <p:nvPr/>
          </p:nvCxnSpPr>
          <p:spPr>
            <a:xfrm flipV="1">
              <a:off x="6654420" y="7127902"/>
              <a:ext cx="2182229" cy="20711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98021" y="2468699"/>
            <a:ext cx="2699166" cy="1279823"/>
            <a:chOff x="-695719" y="3903881"/>
            <a:chExt cx="3863510" cy="1831909"/>
          </a:xfrm>
        </p:grpSpPr>
        <p:sp>
          <p:nvSpPr>
            <p:cNvPr id="19" name="Rounded Rectangle 18"/>
            <p:cNvSpPr/>
            <p:nvPr/>
          </p:nvSpPr>
          <p:spPr>
            <a:xfrm>
              <a:off x="-695719" y="3903881"/>
              <a:ext cx="3850108" cy="1105693"/>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Show forecasted cash inflows and cash outflows</a:t>
              </a:r>
              <a:endParaRPr lang="en-US" sz="1400" dirty="0">
                <a:latin typeface="Calibri" panose="020F0502020204030204" pitchFamily="34" charset="0"/>
              </a:endParaRPr>
            </a:p>
          </p:txBody>
        </p:sp>
        <p:cxnSp>
          <p:nvCxnSpPr>
            <p:cNvPr id="20" name="Straight Arrow Connector 19"/>
            <p:cNvCxnSpPr>
              <a:stCxn id="11" idx="1"/>
              <a:endCxn id="19" idx="2"/>
            </p:cNvCxnSpPr>
            <p:nvPr/>
          </p:nvCxnSpPr>
          <p:spPr>
            <a:xfrm flipH="1" flipV="1">
              <a:off x="1229336" y="5009574"/>
              <a:ext cx="1938455" cy="72621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316773" y="3748520"/>
            <a:ext cx="2680414" cy="1912897"/>
            <a:chOff x="3752215" y="4054956"/>
            <a:chExt cx="3836674" cy="2738092"/>
          </a:xfrm>
        </p:grpSpPr>
        <p:sp>
          <p:nvSpPr>
            <p:cNvPr id="22" name="Rounded Rectangle 21"/>
            <p:cNvSpPr/>
            <p:nvPr/>
          </p:nvSpPr>
          <p:spPr>
            <a:xfrm>
              <a:off x="3752215" y="5661390"/>
              <a:ext cx="3514060" cy="113165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New businesses will need to provide one to obtain bank finance</a:t>
              </a:r>
              <a:endParaRPr lang="en-US" dirty="0">
                <a:latin typeface="Calibri" panose="020F0502020204030204" pitchFamily="34" charset="0"/>
              </a:endParaRPr>
            </a:p>
          </p:txBody>
        </p:sp>
        <p:cxnSp>
          <p:nvCxnSpPr>
            <p:cNvPr id="23" name="Straight Arrow Connector 22"/>
            <p:cNvCxnSpPr>
              <a:stCxn id="11" idx="1"/>
              <a:endCxn id="22" idx="0"/>
            </p:cNvCxnSpPr>
            <p:nvPr/>
          </p:nvCxnSpPr>
          <p:spPr>
            <a:xfrm flipH="1">
              <a:off x="5509246" y="4054956"/>
              <a:ext cx="2079643" cy="160643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a:off x="2915816" y="1371070"/>
            <a:ext cx="2830585" cy="2129938"/>
            <a:chOff x="1294877" y="5297731"/>
            <a:chExt cx="4051623" cy="3048721"/>
          </a:xfrm>
        </p:grpSpPr>
        <p:sp>
          <p:nvSpPr>
            <p:cNvPr id="40" name="Rounded Rectangle 39"/>
            <p:cNvSpPr/>
            <p:nvPr/>
          </p:nvSpPr>
          <p:spPr>
            <a:xfrm>
              <a:off x="1294877" y="5297731"/>
              <a:ext cx="4051623" cy="98732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Net cash flow = cash inflow – cash outflow</a:t>
              </a:r>
              <a:endParaRPr lang="en-US" dirty="0">
                <a:latin typeface="Calibri" panose="020F0502020204030204" pitchFamily="34" charset="0"/>
              </a:endParaRPr>
            </a:p>
          </p:txBody>
        </p:sp>
        <p:cxnSp>
          <p:nvCxnSpPr>
            <p:cNvPr id="41" name="Straight Arrow Connector 40"/>
            <p:cNvCxnSpPr>
              <a:stCxn id="11" idx="0"/>
              <a:endCxn id="40" idx="2"/>
            </p:cNvCxnSpPr>
            <p:nvPr/>
          </p:nvCxnSpPr>
          <p:spPr>
            <a:xfrm flipV="1">
              <a:off x="3319060" y="6285056"/>
              <a:ext cx="1629" cy="206139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7464065"/>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200" dirty="0"/>
              <a:t>P8.3 – Cash Flow Forecast – </a:t>
            </a:r>
            <a:r>
              <a:rPr lang="en-GB" sz="2200" dirty="0" smtClean="0"/>
              <a:t>How </a:t>
            </a:r>
            <a:r>
              <a:rPr lang="en-GB" sz="2200" dirty="0" smtClean="0"/>
              <a:t>can Cash Flow problems be overcome?</a:t>
            </a:r>
            <a:endParaRPr lang="en-GB" sz="2200" b="1" dirty="0" smtClean="0"/>
          </a:p>
        </p:txBody>
      </p:sp>
      <p:sp>
        <p:nvSpPr>
          <p:cNvPr id="8" name="Rectangle 7"/>
          <p:cNvSpPr/>
          <p:nvPr/>
        </p:nvSpPr>
        <p:spPr>
          <a:xfrm>
            <a:off x="323849" y="1196752"/>
            <a:ext cx="8496623" cy="5478423"/>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There are several ways in which a short-term cash flow problem could be overcome. These are explained below with the limitations of each method:</a:t>
            </a:r>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marL="285750" indent="-285750">
              <a:spcAft>
                <a:spcPts val="600"/>
              </a:spcAft>
              <a:buClr>
                <a:srgbClr val="00B050"/>
              </a:buClr>
              <a:buFont typeface="Wingdings 3" panose="05040102010807070707" pitchFamily="18" charset="2"/>
              <a:buChar char=""/>
            </a:pPr>
            <a:endParaRPr lang="en-US" sz="1400" dirty="0"/>
          </a:p>
          <a:p>
            <a:pPr marL="285750" indent="-285750">
              <a:spcAft>
                <a:spcPts val="600"/>
              </a:spcAft>
              <a:buClr>
                <a:srgbClr val="00B050"/>
              </a:buClr>
              <a:buFont typeface="Wingdings 3" panose="05040102010807070707" pitchFamily="18" charset="2"/>
              <a:buChar char=""/>
            </a:pPr>
            <a:endParaRPr lang="en-US" sz="1400" dirty="0" smtClean="0"/>
          </a:p>
          <a:p>
            <a:pPr>
              <a:spcAft>
                <a:spcPts val="600"/>
              </a:spcAft>
              <a:buClr>
                <a:srgbClr val="00B050"/>
              </a:buClr>
            </a:pPr>
            <a:endParaRPr lang="en-US" sz="1400" dirty="0" smtClean="0"/>
          </a:p>
          <a:p>
            <a:pPr marL="285750" indent="-285750">
              <a:spcAft>
                <a:spcPts val="600"/>
              </a:spcAft>
              <a:buClr>
                <a:srgbClr val="00B050"/>
              </a:buClr>
              <a:buFont typeface="Wingdings 3" panose="05040102010807070707" pitchFamily="18" charset="2"/>
              <a:buChar char=""/>
            </a:pPr>
            <a:r>
              <a:rPr lang="en-US" sz="1400" dirty="0" smtClean="0"/>
              <a:t>In the longer term, a business with cash flow difficulties will have to take other decisions to solve the problems. These could include:</a:t>
            </a:r>
          </a:p>
          <a:p>
            <a:pPr marL="457200" indent="-227013">
              <a:spcAft>
                <a:spcPts val="600"/>
              </a:spcAft>
              <a:buClr>
                <a:srgbClr val="00B050"/>
              </a:buClr>
              <a:buFont typeface="Arial" panose="020B0604020202020204" pitchFamily="34" charset="0"/>
              <a:buChar char="•"/>
            </a:pPr>
            <a:r>
              <a:rPr lang="en-US" sz="1400" dirty="0" smtClean="0"/>
              <a:t>Attracting new investors, i.e. by selling more company shares – but will this affect the ownership of the company.</a:t>
            </a:r>
          </a:p>
          <a:p>
            <a:pPr marL="457200" indent="-227013">
              <a:spcAft>
                <a:spcPts val="600"/>
              </a:spcAft>
              <a:buClr>
                <a:srgbClr val="00B050"/>
              </a:buClr>
              <a:buFont typeface="Arial" panose="020B0604020202020204" pitchFamily="34" charset="0"/>
              <a:buChar char="•"/>
            </a:pPr>
            <a:r>
              <a:rPr lang="en-US" sz="1400" dirty="0" smtClean="0"/>
              <a:t>Cutting costs and increasing efficiency – but will this be popular with employees and could product quality be affected?</a:t>
            </a:r>
          </a:p>
          <a:p>
            <a:pPr marL="457200" indent="-227013">
              <a:spcAft>
                <a:spcPts val="600"/>
              </a:spcAft>
              <a:buClr>
                <a:srgbClr val="00B050"/>
              </a:buClr>
              <a:buFont typeface="Arial" panose="020B0604020202020204" pitchFamily="34" charset="0"/>
              <a:buChar char="•"/>
            </a:pPr>
            <a:r>
              <a:rPr lang="en-US" sz="1400" dirty="0" smtClean="0"/>
              <a:t>Developing new products that will attract more customers – this could take a long time and needs cash in the short term to pay for development.</a:t>
            </a:r>
          </a:p>
        </p:txBody>
      </p:sp>
      <p:graphicFrame>
        <p:nvGraphicFramePr>
          <p:cNvPr id="2" name="Table 1"/>
          <p:cNvGraphicFramePr>
            <a:graphicFrameLocks noGrp="1"/>
          </p:cNvGraphicFramePr>
          <p:nvPr>
            <p:extLst/>
          </p:nvPr>
        </p:nvGraphicFramePr>
        <p:xfrm>
          <a:off x="323850" y="1772816"/>
          <a:ext cx="8496622" cy="2834640"/>
        </p:xfrm>
        <a:graphic>
          <a:graphicData uri="http://schemas.openxmlformats.org/drawingml/2006/table">
            <a:tbl>
              <a:tblPr firstRow="1" bandRow="1">
                <a:tableStyleId>{5C22544A-7EE6-4342-B048-85BDC9FD1C3A}</a:tableStyleId>
              </a:tblPr>
              <a:tblGrid>
                <a:gridCol w="2159918"/>
                <a:gridCol w="2160240"/>
                <a:gridCol w="4176464"/>
              </a:tblGrid>
              <a:tr h="201622">
                <a:tc>
                  <a:txBody>
                    <a:bodyPr/>
                    <a:lstStyle/>
                    <a:p>
                      <a:r>
                        <a:rPr lang="en-US" sz="1300" dirty="0" smtClean="0">
                          <a:latin typeface="Arial" panose="020B0604020202020204" pitchFamily="34" charset="0"/>
                          <a:cs typeface="Arial" panose="020B0604020202020204" pitchFamily="34" charset="0"/>
                        </a:rPr>
                        <a:t>Method of overcoming cash flow problem</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300" dirty="0" smtClean="0">
                          <a:latin typeface="Arial" panose="020B0604020202020204" pitchFamily="34" charset="0"/>
                          <a:cs typeface="Arial" panose="020B0604020202020204" pitchFamily="34" charset="0"/>
                        </a:rPr>
                        <a:t>How it works</a:t>
                      </a:r>
                      <a:endParaRPr lang="en-GB" sz="130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r>
                        <a:rPr lang="en-US" sz="1300" dirty="0" smtClean="0">
                          <a:latin typeface="Arial" panose="020B0604020202020204" pitchFamily="34" charset="0"/>
                          <a:cs typeface="Arial" panose="020B0604020202020204" pitchFamily="34" charset="0"/>
                        </a:rPr>
                        <a:t>Limitations</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01622">
                <a:tc>
                  <a:txBody>
                    <a:bodyPr/>
                    <a:lstStyle/>
                    <a:p>
                      <a:r>
                        <a:rPr lang="en-US" sz="1300" dirty="0" smtClean="0">
                          <a:latin typeface="Arial" panose="020B0604020202020204" pitchFamily="34" charset="0"/>
                          <a:cs typeface="Arial" panose="020B0604020202020204" pitchFamily="34" charset="0"/>
                        </a:rPr>
                        <a:t>Increasing bank loans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Bank loans will inject more cash into the business</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Interest must be paid – this will reduce profits.</a:t>
                      </a:r>
                    </a:p>
                    <a:p>
                      <a:r>
                        <a:rPr lang="en-US" sz="1300" dirty="0" smtClean="0">
                          <a:latin typeface="Arial" panose="020B0604020202020204" pitchFamily="34" charset="0"/>
                          <a:cs typeface="Arial" panose="020B0604020202020204" pitchFamily="34" charset="0"/>
                        </a:rPr>
                        <a:t>The loans will still have to be repaid – a cash outflow.</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Delaying payments to suppliers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Cash outflows will decrease</a:t>
                      </a:r>
                      <a:r>
                        <a:rPr lang="en-US" sz="1300" baseline="0" dirty="0" smtClean="0">
                          <a:latin typeface="Arial" panose="020B0604020202020204" pitchFamily="34" charset="0"/>
                          <a:cs typeface="Arial" panose="020B0604020202020204" pitchFamily="34" charset="0"/>
                        </a:rPr>
                        <a:t> in the short term</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Suppliers could refuse to supply.</a:t>
                      </a:r>
                    </a:p>
                    <a:p>
                      <a:r>
                        <a:rPr lang="en-US" sz="1300" dirty="0" smtClean="0">
                          <a:latin typeface="Arial" panose="020B0604020202020204" pitchFamily="34" charset="0"/>
                          <a:cs typeface="Arial" panose="020B0604020202020204" pitchFamily="34" charset="0"/>
                        </a:rPr>
                        <a:t>Supplier</a:t>
                      </a:r>
                      <a:r>
                        <a:rPr lang="en-US" sz="1300" baseline="0" dirty="0" smtClean="0">
                          <a:latin typeface="Arial" panose="020B0604020202020204" pitchFamily="34" charset="0"/>
                          <a:cs typeface="Arial" panose="020B0604020202020204" pitchFamily="34" charset="0"/>
                        </a:rPr>
                        <a:t> could offer lower discounts for late payments.</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Asking debtors to pay more quickly – or insisting only on ‘cash sales’</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tc>
                  <a:txBody>
                    <a:bodyPr/>
                    <a:lstStyle/>
                    <a:p>
                      <a:r>
                        <a:rPr lang="en-US" sz="1300" dirty="0" smtClean="0">
                          <a:latin typeface="Arial" panose="020B0604020202020204" pitchFamily="34" charset="0"/>
                          <a:cs typeface="Arial" panose="020B0604020202020204" pitchFamily="34" charset="0"/>
                        </a:rPr>
                        <a:t>Cash inflows will increase in the short term</a:t>
                      </a:r>
                      <a:endParaRPr lang="en-GB" sz="1300" dirty="0">
                        <a:latin typeface="Arial" panose="020B0604020202020204" pitchFamily="34" charset="0"/>
                        <a:cs typeface="Arial" panose="020B0604020202020204" pitchFamily="34" charset="0"/>
                      </a:endParaRPr>
                    </a:p>
                  </a:txBody>
                  <a:tcPr/>
                </a:tc>
                <a:tc>
                  <a:txBody>
                    <a:bodyPr/>
                    <a:lstStyle/>
                    <a:p>
                      <a:r>
                        <a:rPr lang="en-US" sz="1300" dirty="0" smtClean="0">
                          <a:latin typeface="Arial" panose="020B0604020202020204" pitchFamily="34" charset="0"/>
                          <a:cs typeface="Arial" panose="020B0604020202020204" pitchFamily="34" charset="0"/>
                        </a:rPr>
                        <a:t>Customers may take their</a:t>
                      </a:r>
                      <a:r>
                        <a:rPr lang="en-US" sz="1300" baseline="0" dirty="0" smtClean="0">
                          <a:latin typeface="Arial" panose="020B0604020202020204" pitchFamily="34" charset="0"/>
                          <a:cs typeface="Arial" panose="020B0604020202020204" pitchFamily="34" charset="0"/>
                        </a:rPr>
                        <a:t> customer to another business that still offers them time to pay – i.e. trade credit.</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r>
              <a:tr h="201622">
                <a:tc>
                  <a:txBody>
                    <a:bodyPr/>
                    <a:lstStyle/>
                    <a:p>
                      <a:r>
                        <a:rPr lang="en-US" sz="1300" dirty="0" smtClean="0">
                          <a:latin typeface="Arial" panose="020B0604020202020204" pitchFamily="34" charset="0"/>
                          <a:cs typeface="Arial" panose="020B0604020202020204" pitchFamily="34" charset="0"/>
                        </a:rPr>
                        <a:t>Delay or cancel purchases of capital equipment</a:t>
                      </a:r>
                      <a:endParaRPr lang="en-GB" sz="13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300" dirty="0" smtClean="0">
                          <a:latin typeface="Arial" panose="020B0604020202020204" pitchFamily="34" charset="0"/>
                          <a:cs typeface="Arial" panose="020B0604020202020204" pitchFamily="34" charset="0"/>
                        </a:rPr>
                        <a:t>Cash outflows for</a:t>
                      </a:r>
                      <a:r>
                        <a:rPr lang="en-US" sz="1300" baseline="0" dirty="0" smtClean="0">
                          <a:latin typeface="Arial" panose="020B0604020202020204" pitchFamily="34" charset="0"/>
                          <a:cs typeface="Arial" panose="020B0604020202020204" pitchFamily="34" charset="0"/>
                        </a:rPr>
                        <a:t> purchase of equipment will decrease.</a:t>
                      </a:r>
                      <a:endParaRPr lang="en-GB" sz="130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1300" dirty="0" smtClean="0">
                          <a:latin typeface="Arial" panose="020B0604020202020204" pitchFamily="34" charset="0"/>
                          <a:cs typeface="Arial" panose="020B0604020202020204" pitchFamily="34" charset="0"/>
                        </a:rPr>
                        <a:t>The long-term efficiency of the business could decrease without up-to-date equipment.</a:t>
                      </a:r>
                      <a:endParaRPr lang="en-GB" sz="13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56747777"/>
      </p:ext>
    </p:extLst>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500" dirty="0"/>
              <a:t>P8.3 – Cash Flow Forecast – </a:t>
            </a:r>
            <a:r>
              <a:rPr lang="en-GB" sz="2500" dirty="0" smtClean="0"/>
              <a:t>Case </a:t>
            </a:r>
            <a:r>
              <a:rPr lang="en-GB" sz="2500" dirty="0" smtClean="0"/>
              <a:t>Study – Flowers Park Supplies?</a:t>
            </a:r>
            <a:endParaRPr lang="en-GB" sz="2500" b="1" dirty="0" smtClean="0"/>
          </a:p>
        </p:txBody>
      </p:sp>
      <p:sp>
        <p:nvSpPr>
          <p:cNvPr id="8" name="Rectangle 7"/>
          <p:cNvSpPr/>
          <p:nvPr/>
        </p:nvSpPr>
        <p:spPr>
          <a:xfrm>
            <a:off x="323849" y="1196752"/>
            <a:ext cx="8496623" cy="5309146"/>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Mohannad Galal set up in business as a Sole Trader 9 years ago. He called </a:t>
            </a:r>
            <a:r>
              <a:rPr lang="en-US" sz="1400" dirty="0"/>
              <a:t>his </a:t>
            </a:r>
            <a:r>
              <a:rPr lang="en-US" sz="1400" dirty="0" smtClean="0"/>
              <a:t>business Flowers </a:t>
            </a:r>
            <a:r>
              <a:rPr lang="en-US" sz="1400" dirty="0"/>
              <a:t>Park </a:t>
            </a:r>
            <a:r>
              <a:rPr lang="en-US" sz="1400" dirty="0" smtClean="0"/>
              <a:t>Supplies. Mohannad designs and looks after the gardens of hotels, offices and large private houses. The business is very busy in the spring, summer and autumn but not busy in the winter. Mohannad employs 6 full-time employees. These employees have been with him for the past 4 years. Experienced gardeners are not always easy to find.</a:t>
            </a:r>
          </a:p>
          <a:p>
            <a:pPr marL="285750" indent="-285750">
              <a:spcAft>
                <a:spcPts val="600"/>
              </a:spcAft>
              <a:buClr>
                <a:srgbClr val="00B050"/>
              </a:buClr>
              <a:buFont typeface="Wingdings 3" panose="05040102010807070707" pitchFamily="18" charset="2"/>
              <a:buChar char=""/>
            </a:pPr>
            <a:r>
              <a:rPr lang="en-US" sz="1400" dirty="0"/>
              <a:t>Flowers Park </a:t>
            </a:r>
            <a:r>
              <a:rPr lang="en-US" sz="1400" dirty="0" smtClean="0"/>
              <a:t>Supplies grows about 50% of the plants that it supplies to customers. The revenue of the business varies throughout the year, but expenses occur every month.</a:t>
            </a:r>
          </a:p>
          <a:p>
            <a:pPr marL="285750" indent="-285750">
              <a:spcAft>
                <a:spcPts val="600"/>
              </a:spcAft>
              <a:buClr>
                <a:srgbClr val="00B050"/>
              </a:buClr>
              <a:buFont typeface="Wingdings 3" panose="05040102010807070707" pitchFamily="18" charset="2"/>
              <a:buChar char=""/>
            </a:pPr>
            <a:r>
              <a:rPr lang="en-US" sz="1400" dirty="0" smtClean="0"/>
              <a:t>Look at the cash flow forecast for the next financial year on the next slide. There is a cash flow problem. You have been asked by Mohannad to consider this problem and make recommendations as to what he can do to solve it.</a:t>
            </a:r>
          </a:p>
          <a:p>
            <a:pPr>
              <a:spcAft>
                <a:spcPts val="600"/>
              </a:spcAft>
              <a:buClr>
                <a:srgbClr val="00B050"/>
              </a:buClr>
            </a:pPr>
            <a:r>
              <a:rPr lang="en-US" sz="1400" b="1" dirty="0">
                <a:solidFill>
                  <a:srgbClr val="FF0000"/>
                </a:solidFill>
              </a:rPr>
              <a:t>P8.3 – Task </a:t>
            </a:r>
            <a:r>
              <a:rPr lang="en-US" sz="1400" b="1" dirty="0" smtClean="0">
                <a:solidFill>
                  <a:srgbClr val="FF0000"/>
                </a:solidFill>
              </a:rPr>
              <a:t>13</a:t>
            </a:r>
            <a:endParaRPr lang="en-US" sz="1400" b="1" dirty="0" smtClean="0">
              <a:solidFill>
                <a:srgbClr val="FF0000"/>
              </a:solidFill>
            </a:endParaRPr>
          </a:p>
          <a:p>
            <a:pPr marL="515938" indent="-284163">
              <a:spcAft>
                <a:spcPts val="600"/>
              </a:spcAft>
              <a:buClr>
                <a:srgbClr val="00B050"/>
              </a:buClr>
              <a:buFont typeface="+mj-lt"/>
              <a:buAutoNum type="alphaLcParenR"/>
            </a:pPr>
            <a:r>
              <a:rPr lang="en-US" sz="1400" dirty="0" smtClean="0">
                <a:solidFill>
                  <a:srgbClr val="FF0000"/>
                </a:solidFill>
              </a:rPr>
              <a:t>Why is cash flow forecasting important to managers such as Mohannad?</a:t>
            </a:r>
          </a:p>
          <a:p>
            <a:pPr marL="515938" indent="-284163">
              <a:spcAft>
                <a:spcPts val="600"/>
              </a:spcAft>
              <a:buClr>
                <a:srgbClr val="00B050"/>
              </a:buClr>
              <a:buFont typeface="+mj-lt"/>
              <a:buAutoNum type="alphaLcParenR"/>
            </a:pPr>
            <a:r>
              <a:rPr lang="en-US" sz="1400" dirty="0" smtClean="0">
                <a:solidFill>
                  <a:srgbClr val="FF0000"/>
                </a:solidFill>
              </a:rPr>
              <a:t>Who </a:t>
            </a:r>
            <a:r>
              <a:rPr lang="en-US" sz="1400" dirty="0" smtClean="0">
                <a:solidFill>
                  <a:srgbClr val="FF0000"/>
                </a:solidFill>
              </a:rPr>
              <a:t>else, apart from Mohannad, is likely to be interested in a cash flow forecast for </a:t>
            </a:r>
            <a:r>
              <a:rPr lang="en-US" sz="1400" dirty="0">
                <a:solidFill>
                  <a:srgbClr val="FF0000"/>
                </a:solidFill>
              </a:rPr>
              <a:t>Flowers Park </a:t>
            </a:r>
            <a:r>
              <a:rPr lang="en-US" sz="1400" dirty="0" smtClean="0">
                <a:solidFill>
                  <a:srgbClr val="FF0000"/>
                </a:solidFill>
              </a:rPr>
              <a:t>Supplies? Give reasons for your answer.</a:t>
            </a:r>
          </a:p>
          <a:p>
            <a:pPr marL="515938" indent="-284163">
              <a:spcAft>
                <a:spcPts val="600"/>
              </a:spcAft>
              <a:buClr>
                <a:srgbClr val="00B050"/>
              </a:buClr>
              <a:buFont typeface="+mj-lt"/>
              <a:buAutoNum type="alphaLcParenR"/>
            </a:pPr>
            <a:r>
              <a:rPr lang="en-US" sz="1400" dirty="0" smtClean="0">
                <a:solidFill>
                  <a:srgbClr val="FF0000"/>
                </a:solidFill>
              </a:rPr>
              <a:t>Why do some costs stay the same each month? Use examples to explain your answer.</a:t>
            </a:r>
          </a:p>
          <a:p>
            <a:pPr marL="515938" indent="-284163">
              <a:spcAft>
                <a:spcPts val="600"/>
              </a:spcAft>
              <a:buClr>
                <a:srgbClr val="00B050"/>
              </a:buClr>
              <a:buFont typeface="+mj-lt"/>
              <a:buAutoNum type="alphaLcParenR"/>
            </a:pPr>
            <a:r>
              <a:rPr lang="en-US" sz="1400" dirty="0" smtClean="0">
                <a:solidFill>
                  <a:srgbClr val="FF0000"/>
                </a:solidFill>
              </a:rPr>
              <a:t>Why do some vary each month? Use examples to explain your answer.</a:t>
            </a:r>
          </a:p>
          <a:p>
            <a:pPr marL="515938" indent="-284163">
              <a:spcAft>
                <a:spcPts val="600"/>
              </a:spcAft>
              <a:buClr>
                <a:srgbClr val="00B050"/>
              </a:buClr>
              <a:buFont typeface="+mj-lt"/>
              <a:buAutoNum type="alphaLcParenR"/>
            </a:pPr>
            <a:r>
              <a:rPr lang="en-US" sz="1400" dirty="0" smtClean="0">
                <a:solidFill>
                  <a:srgbClr val="FF0000"/>
                </a:solidFill>
              </a:rPr>
              <a:t>Mohannad has just been informed that his supplier of plants and trees will raise prices by 10% in July 2016. Explain how the cash flow forecast for </a:t>
            </a:r>
            <a:r>
              <a:rPr lang="en-US" sz="1400" dirty="0">
                <a:solidFill>
                  <a:srgbClr val="FF0000"/>
                </a:solidFill>
              </a:rPr>
              <a:t>Flowers Park </a:t>
            </a:r>
            <a:r>
              <a:rPr lang="en-US" sz="1400" dirty="0" smtClean="0">
                <a:solidFill>
                  <a:srgbClr val="FF0000"/>
                </a:solidFill>
              </a:rPr>
              <a:t>Supplies will be affected.</a:t>
            </a:r>
          </a:p>
          <a:p>
            <a:pPr marL="515938" indent="-284163">
              <a:spcAft>
                <a:spcPts val="600"/>
              </a:spcAft>
              <a:buClr>
                <a:srgbClr val="00B050"/>
              </a:buClr>
              <a:buFont typeface="+mj-lt"/>
              <a:buAutoNum type="alphaLcParenR"/>
            </a:pPr>
            <a:r>
              <a:rPr lang="en-US" sz="1400" dirty="0" smtClean="0">
                <a:solidFill>
                  <a:srgbClr val="FF0000"/>
                </a:solidFill>
              </a:rPr>
              <a:t>Mohannad wants to improve the cash flow of his business, Suggest 3 ways to Mohannad of improving the cash flow of </a:t>
            </a:r>
            <a:r>
              <a:rPr lang="en-US" sz="1400" dirty="0">
                <a:solidFill>
                  <a:srgbClr val="FF0000"/>
                </a:solidFill>
              </a:rPr>
              <a:t>Flowers Park </a:t>
            </a:r>
            <a:r>
              <a:rPr lang="en-US" sz="1400" dirty="0" smtClean="0">
                <a:solidFill>
                  <a:srgbClr val="FF0000"/>
                </a:solidFill>
              </a:rPr>
              <a:t>Supplies. Explain their advantages and disadvantages, Recommend which was he should choose.</a:t>
            </a:r>
          </a:p>
        </p:txBody>
      </p:sp>
      <p:sp>
        <p:nvSpPr>
          <p:cNvPr id="9" name="TextBox 8">
            <a:hlinkClick r:id="rId3" action="ppaction://hlinkfile"/>
          </p:cNvPr>
          <p:cNvSpPr txBox="1"/>
          <p:nvPr/>
        </p:nvSpPr>
        <p:spPr>
          <a:xfrm>
            <a:off x="8748464" y="188640"/>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2803220585"/>
      </p:ext>
    </p:extLst>
  </p:cSld>
  <p:clrMapOvr>
    <a:masterClrMapping/>
  </p:clrMapOvr>
  <p:transition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500" dirty="0"/>
              <a:t>P8.3 – Cash Flow Forecast – </a:t>
            </a:r>
            <a:r>
              <a:rPr lang="en-GB" sz="2500" dirty="0" smtClean="0"/>
              <a:t>Case </a:t>
            </a:r>
            <a:r>
              <a:rPr lang="en-GB" sz="2500" dirty="0" smtClean="0"/>
              <a:t>Study – Flowers Park Supplies?</a:t>
            </a:r>
            <a:endParaRPr lang="en-GB" sz="2500" b="1" dirty="0" smtClean="0"/>
          </a:p>
        </p:txBody>
      </p:sp>
      <p:sp>
        <p:nvSpPr>
          <p:cNvPr id="8" name="Rectangle 7"/>
          <p:cNvSpPr/>
          <p:nvPr/>
        </p:nvSpPr>
        <p:spPr>
          <a:xfrm>
            <a:off x="323849" y="1124744"/>
            <a:ext cx="8496623" cy="307777"/>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US" sz="1400" dirty="0" smtClean="0"/>
              <a:t>Cash flow forecast for </a:t>
            </a:r>
            <a:r>
              <a:rPr lang="en-US" sz="1400" dirty="0"/>
              <a:t>Flowers Park </a:t>
            </a:r>
            <a:r>
              <a:rPr lang="en-US" sz="1400" dirty="0" smtClean="0"/>
              <a:t>Supplies 2015/16. All figures in brackets are negative.</a:t>
            </a:r>
          </a:p>
        </p:txBody>
      </p:sp>
      <p:graphicFrame>
        <p:nvGraphicFramePr>
          <p:cNvPr id="3" name="Table 2"/>
          <p:cNvGraphicFramePr>
            <a:graphicFrameLocks noGrp="1"/>
          </p:cNvGraphicFramePr>
          <p:nvPr>
            <p:extLst/>
          </p:nvPr>
        </p:nvGraphicFramePr>
        <p:xfrm>
          <a:off x="323850" y="1484784"/>
          <a:ext cx="8496622" cy="4886280"/>
        </p:xfrm>
        <a:graphic>
          <a:graphicData uri="http://schemas.openxmlformats.org/drawingml/2006/table">
            <a:tbl>
              <a:tblPr firstRow="1" bandRow="1">
                <a:tableStyleId>{5C22544A-7EE6-4342-B048-85BDC9FD1C3A}</a:tableStyleId>
              </a:tblPr>
              <a:tblGrid>
                <a:gridCol w="1511846"/>
                <a:gridCol w="593910"/>
                <a:gridCol w="580988"/>
                <a:gridCol w="580988"/>
                <a:gridCol w="580988"/>
                <a:gridCol w="580988"/>
                <a:gridCol w="580988"/>
                <a:gridCol w="580988"/>
                <a:gridCol w="580988"/>
                <a:gridCol w="580988"/>
                <a:gridCol w="580988"/>
                <a:gridCol w="653611"/>
                <a:gridCol w="508363"/>
              </a:tblGrid>
              <a:tr h="196577">
                <a:tc>
                  <a:txBody>
                    <a:bodyPr/>
                    <a:lstStyle/>
                    <a:p>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Aug ($)</a:t>
                      </a:r>
                      <a:endParaRPr lang="en-GB" sz="1200" dirty="0">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Sept ($)</a:t>
                      </a:r>
                      <a:endParaRPr lang="en-GB" sz="1200" dirty="0" smtClean="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Oct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Nov</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Dec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Jan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Feb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Mar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Apr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May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Jun ($)</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Jul ($)</a:t>
                      </a:r>
                      <a:endParaRPr lang="en-GB" sz="12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Cash Inflows</a:t>
                      </a:r>
                      <a:endParaRPr lang="en-GB" sz="1100" b="1"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Cash Sales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70000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1400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Cash Outflows</a:t>
                      </a:r>
                      <a:endParaRPr lang="en-GB" sz="1100" b="1"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c>
                  <a:txBody>
                    <a:bodyPr/>
                    <a:lstStyle/>
                    <a:p>
                      <a:pPr algn="ct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Wages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Plants and trees purchased</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20000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Seeds and Compost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7000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Heating &amp; Water</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dirty="0" smtClean="0">
                          <a:latin typeface="Arial" panose="020B0604020202020204" pitchFamily="34" charset="0"/>
                          <a:cs typeface="Arial" panose="020B0604020202020204" pitchFamily="34" charset="0"/>
                        </a:rPr>
                        <a:t>Bank</a:t>
                      </a:r>
                      <a:r>
                        <a:rPr lang="en-US" sz="1100" baseline="0" dirty="0" smtClean="0">
                          <a:latin typeface="Arial" panose="020B0604020202020204" pitchFamily="34" charset="0"/>
                          <a:cs typeface="Arial" panose="020B0604020202020204" pitchFamily="34" charset="0"/>
                        </a:rPr>
                        <a:t> Interest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1018</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3549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4649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3150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910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216</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0</a:t>
                      </a:r>
                      <a:endParaRPr lang="en-GB" sz="1000" dirty="0">
                        <a:latin typeface="Arial" panose="020B0604020202020204" pitchFamily="34" charset="0"/>
                        <a:cs typeface="Arial" panose="020B0604020202020204" pitchFamily="34" charset="0"/>
                      </a:endParaRPr>
                    </a:p>
                  </a:txBody>
                  <a:tcPr/>
                </a:tc>
              </a:tr>
              <a:tr h="268560">
                <a:tc>
                  <a:txBody>
                    <a:bodyPr/>
                    <a:lstStyle/>
                    <a:p>
                      <a:r>
                        <a:rPr lang="en-US" sz="1100" dirty="0" smtClean="0">
                          <a:latin typeface="Arial" panose="020B0604020202020204" pitchFamily="34" charset="0"/>
                          <a:cs typeface="Arial" panose="020B0604020202020204" pitchFamily="34" charset="0"/>
                        </a:rPr>
                        <a:t>Business tax on land</a:t>
                      </a:r>
                      <a:endParaRPr lang="en-GB" sz="11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Total cash outflow</a:t>
                      </a:r>
                      <a:endParaRPr lang="en-GB" sz="1100" b="1"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41100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21100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28118</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32649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63749</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61250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52010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51316</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51100</a:t>
                      </a:r>
                      <a:endParaRPr lang="en-GB" sz="1000" dirty="0">
                        <a:latin typeface="Arial" panose="020B0604020202020204" pitchFamily="34" charset="0"/>
                        <a:cs typeface="Arial" panose="020B0604020202020204" pitchFamily="34" charset="0"/>
                      </a:endParaRPr>
                    </a:p>
                  </a:txBody>
                  <a:tcPr/>
                </a:tc>
              </a:tr>
              <a:tr h="196577">
                <a:tc>
                  <a:txBody>
                    <a:bodyPr/>
                    <a:lstStyle/>
                    <a:p>
                      <a:r>
                        <a:rPr lang="en-US" sz="1100" b="1" dirty="0" smtClean="0">
                          <a:latin typeface="Arial" panose="020B0604020202020204" pitchFamily="34" charset="0"/>
                          <a:cs typeface="Arial" panose="020B0604020202020204" pitchFamily="34" charset="0"/>
                        </a:rPr>
                        <a:t>Opening bank balance</a:t>
                      </a:r>
                      <a:endParaRPr lang="en-GB" sz="1100" b="1"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29000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81900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55800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36100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15200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(12718)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(44367)</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(58116)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(39366)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(11376)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(2692)</a:t>
                      </a:r>
                      <a:endParaRPr lang="en-GB" sz="1000" dirty="0">
                        <a:solidFill>
                          <a:srgbClr val="FF0000"/>
                        </a:solidFill>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latin typeface="Arial" panose="020B0604020202020204" pitchFamily="34" charset="0"/>
                          <a:cs typeface="Arial" panose="020B0604020202020204" pitchFamily="34" charset="0"/>
                        </a:rPr>
                        <a:t>Net</a:t>
                      </a:r>
                      <a:r>
                        <a:rPr lang="en-US" sz="1100" b="1" baseline="0" dirty="0" smtClean="0">
                          <a:latin typeface="Arial" panose="020B0604020202020204" pitchFamily="34" charset="0"/>
                          <a:cs typeface="Arial" panose="020B0604020202020204" pitchFamily="34" charset="0"/>
                        </a:rPr>
                        <a:t> cash flow</a:t>
                      </a:r>
                      <a:endParaRPr lang="en-GB" sz="1100" b="1" dirty="0" smtClean="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28900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52900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(26100)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(19700)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(20900)</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(27918)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(31649)</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(13749)</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18750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27990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8684</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8900</a:t>
                      </a:r>
                      <a:endParaRPr lang="en-GB" sz="1000" dirty="0">
                        <a:latin typeface="Arial" panose="020B0604020202020204" pitchFamily="34" charset="0"/>
                        <a:cs typeface="Arial" panose="020B0604020202020204" pitchFamily="34" charset="0"/>
                      </a:endParaRPr>
                    </a:p>
                  </a:txBody>
                  <a:tcPr/>
                </a:tc>
              </a:tr>
              <a:tr h="1965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latin typeface="Arial" panose="020B0604020202020204" pitchFamily="34" charset="0"/>
                          <a:cs typeface="Arial" panose="020B0604020202020204" pitchFamily="34" charset="0"/>
                        </a:rPr>
                        <a:t>Closing bank balance</a:t>
                      </a:r>
                      <a:endParaRPr lang="en-GB" sz="1100" b="1" dirty="0" smtClean="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29000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81900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55800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36100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15200</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(12718)</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(44367)</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(58116)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(39366)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solidFill>
                            <a:srgbClr val="FF0000"/>
                          </a:solidFill>
                          <a:latin typeface="Arial" panose="020B0604020202020204" pitchFamily="34" charset="0"/>
                          <a:cs typeface="Arial" panose="020B0604020202020204" pitchFamily="34" charset="0"/>
                        </a:rPr>
                        <a:t>(11376)</a:t>
                      </a:r>
                      <a:endParaRPr lang="en-GB" sz="1000" dirty="0">
                        <a:solidFill>
                          <a:srgbClr val="FF0000"/>
                        </a:solidFill>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(2692)</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6208</a:t>
                      </a:r>
                      <a:endParaRPr lang="en-GB" sz="1000" dirty="0">
                        <a:latin typeface="Arial" panose="020B0604020202020204" pitchFamily="34" charset="0"/>
                        <a:cs typeface="Arial" panose="020B0604020202020204" pitchFamily="34" charset="0"/>
                      </a:endParaRPr>
                    </a:p>
                  </a:txBody>
                  <a:tcPr/>
                </a:tc>
              </a:tr>
            </a:tbl>
          </a:graphicData>
        </a:graphic>
      </p:graphicFrame>
      <p:sp>
        <p:nvSpPr>
          <p:cNvPr id="7" name="TextBox 6">
            <a:hlinkClick r:id="rId3" action="ppaction://hlinkfile"/>
          </p:cNvPr>
          <p:cNvSpPr txBox="1"/>
          <p:nvPr/>
        </p:nvSpPr>
        <p:spPr>
          <a:xfrm>
            <a:off x="8748464" y="188640"/>
            <a:ext cx="360040" cy="769441"/>
          </a:xfrm>
          <a:prstGeom prst="rect">
            <a:avLst/>
          </a:prstGeom>
          <a:noFill/>
        </p:spPr>
        <p:txBody>
          <a:bodyPr wrap="square" rtlCol="0">
            <a:spAutoFit/>
          </a:bodyPr>
          <a:lstStyle/>
          <a:p>
            <a:r>
              <a:rPr lang="en-US" sz="4400" dirty="0" smtClean="0">
                <a:solidFill>
                  <a:srgbClr val="FF0000"/>
                </a:solidFill>
              </a:rPr>
              <a:t>?</a:t>
            </a:r>
            <a:endParaRPr lang="en-GB" dirty="0">
              <a:solidFill>
                <a:srgbClr val="FF0000"/>
              </a:solidFill>
            </a:endParaRPr>
          </a:p>
        </p:txBody>
      </p:sp>
    </p:spTree>
    <p:extLst>
      <p:ext uri="{BB962C8B-B14F-4D97-AF65-F5344CB8AC3E}">
        <p14:creationId xmlns:p14="http://schemas.microsoft.com/office/powerpoint/2010/main" val="515865768"/>
      </p:ext>
    </p:extLst>
  </p:cSld>
  <p:clrMapOvr>
    <a:masterClrMapping/>
  </p:clrMapOvr>
  <p:transition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940088"/>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40" b="1" dirty="0"/>
              <a:t>Non-financial information </a:t>
            </a:r>
            <a:r>
              <a:rPr lang="en-US" sz="1840" dirty="0"/>
              <a:t>is </a:t>
            </a:r>
            <a:r>
              <a:rPr lang="en-US" sz="1840" dirty="0" smtClean="0"/>
              <a:t>an </a:t>
            </a:r>
            <a:r>
              <a:rPr lang="en-US" sz="1840" dirty="0"/>
              <a:t>increasingly important role in accounting. It has the potential to add significant </a:t>
            </a:r>
            <a:r>
              <a:rPr lang="en-US" sz="1840" b="1" dirty="0">
                <a:solidFill>
                  <a:srgbClr val="FF0000"/>
                </a:solidFill>
              </a:rPr>
              <a:t>value</a:t>
            </a:r>
            <a:r>
              <a:rPr lang="en-US" sz="1840" dirty="0"/>
              <a:t>, while simultaneously providing </a:t>
            </a:r>
            <a:r>
              <a:rPr lang="en-US" sz="1840" dirty="0" smtClean="0"/>
              <a:t>challenges including </a:t>
            </a:r>
            <a:r>
              <a:rPr lang="en-US" sz="1840" dirty="0"/>
              <a:t>identifying what it is, why it might be used, where it is appropriate to use, and </a:t>
            </a:r>
            <a:r>
              <a:rPr lang="en-US" sz="1840" dirty="0" smtClean="0"/>
              <a:t>how quality </a:t>
            </a:r>
            <a:r>
              <a:rPr lang="en-US" sz="1840" dirty="0"/>
              <a:t>assurance activities might be conducted. </a:t>
            </a:r>
            <a:endParaRPr lang="en-US" sz="1840" dirty="0" smtClean="0"/>
          </a:p>
          <a:p>
            <a:pPr>
              <a:buClr>
                <a:srgbClr val="00B050"/>
              </a:buClr>
            </a:pPr>
            <a:r>
              <a:rPr lang="en-US" sz="1840" b="1" dirty="0" smtClean="0"/>
              <a:t>What </a:t>
            </a:r>
            <a:r>
              <a:rPr lang="en-US" sz="1840" b="1" dirty="0"/>
              <a:t>is non-financial information?</a:t>
            </a:r>
          </a:p>
          <a:p>
            <a:pPr marL="342900" indent="-342900">
              <a:buClr>
                <a:srgbClr val="00B050"/>
              </a:buClr>
              <a:buFont typeface="Wingdings 3" panose="05040102010807070707" pitchFamily="18" charset="2"/>
              <a:buChar char=""/>
            </a:pPr>
            <a:r>
              <a:rPr lang="en-US" sz="1840" dirty="0"/>
              <a:t>Non-financial reporting is sometimes referred to as</a:t>
            </a:r>
            <a:r>
              <a:rPr lang="en-US" sz="1840" dirty="0" smtClean="0"/>
              <a:t>:</a:t>
            </a:r>
          </a:p>
          <a:p>
            <a:pPr marL="630238" indent="-280988">
              <a:buClr>
                <a:srgbClr val="00B050"/>
              </a:buClr>
              <a:buFont typeface="Arial" panose="020B0604020202020204" pitchFamily="34" charset="0"/>
              <a:buChar char="•"/>
            </a:pPr>
            <a:r>
              <a:rPr lang="en-US" sz="1840" dirty="0" smtClean="0"/>
              <a:t>Social </a:t>
            </a:r>
            <a:r>
              <a:rPr lang="en-US" sz="1840" dirty="0"/>
              <a:t>accounting </a:t>
            </a:r>
            <a:endParaRPr lang="en-US" sz="1840" dirty="0" smtClean="0"/>
          </a:p>
          <a:p>
            <a:pPr marL="630238" indent="-280988">
              <a:buClr>
                <a:srgbClr val="00B050"/>
              </a:buClr>
              <a:buFont typeface="Arial" panose="020B0604020202020204" pitchFamily="34" charset="0"/>
              <a:buChar char="•"/>
            </a:pPr>
            <a:r>
              <a:rPr lang="en-US" sz="1840" dirty="0" smtClean="0"/>
              <a:t>Corporate </a:t>
            </a:r>
            <a:r>
              <a:rPr lang="en-US" sz="1840" dirty="0"/>
              <a:t>social responsibility </a:t>
            </a:r>
            <a:r>
              <a:rPr lang="en-US" sz="1840" dirty="0" smtClean="0"/>
              <a:t>reporting</a:t>
            </a:r>
          </a:p>
          <a:p>
            <a:pPr marL="630238" indent="-280988">
              <a:buClr>
                <a:srgbClr val="00B050"/>
              </a:buClr>
              <a:buFont typeface="Arial" panose="020B0604020202020204" pitchFamily="34" charset="0"/>
              <a:buChar char="•"/>
            </a:pPr>
            <a:r>
              <a:rPr lang="en-US" sz="1840" dirty="0" smtClean="0"/>
              <a:t>Environmental </a:t>
            </a:r>
            <a:r>
              <a:rPr lang="en-US" sz="1840" dirty="0"/>
              <a:t>reporting </a:t>
            </a:r>
            <a:endParaRPr lang="en-US" sz="1840" dirty="0" smtClean="0"/>
          </a:p>
          <a:p>
            <a:pPr marL="630238" indent="-280988">
              <a:buClr>
                <a:srgbClr val="00B050"/>
              </a:buClr>
              <a:buFont typeface="Arial" panose="020B0604020202020204" pitchFamily="34" charset="0"/>
              <a:buChar char="•"/>
            </a:pPr>
            <a:r>
              <a:rPr lang="en-US" sz="1840" dirty="0" smtClean="0"/>
              <a:t>Sustainability reporting</a:t>
            </a:r>
            <a:endParaRPr lang="en-US" sz="1840" dirty="0"/>
          </a:p>
          <a:p>
            <a:pPr marL="630238" indent="-280988">
              <a:buClr>
                <a:srgbClr val="00B050"/>
              </a:buClr>
              <a:buFont typeface="Arial" panose="020B0604020202020204" pitchFamily="34" charset="0"/>
              <a:buChar char="•"/>
            </a:pPr>
            <a:r>
              <a:rPr lang="en-US" sz="1840" dirty="0" smtClean="0"/>
              <a:t>Service </a:t>
            </a:r>
            <a:r>
              <a:rPr lang="en-US" sz="1840" dirty="0"/>
              <a:t>performance </a:t>
            </a:r>
            <a:r>
              <a:rPr lang="en-US" sz="1840" dirty="0" smtClean="0"/>
              <a:t>reporting</a:t>
            </a:r>
            <a:endParaRPr lang="en-US" sz="1840" dirty="0"/>
          </a:p>
          <a:p>
            <a:pPr marL="630238" indent="-280988">
              <a:buClr>
                <a:srgbClr val="00B050"/>
              </a:buClr>
              <a:buFont typeface="Arial" panose="020B0604020202020204" pitchFamily="34" charset="0"/>
              <a:buChar char="•"/>
            </a:pPr>
            <a:r>
              <a:rPr lang="en-US" sz="1840" dirty="0" smtClean="0"/>
              <a:t>Integrated </a:t>
            </a:r>
            <a:r>
              <a:rPr lang="en-US" sz="1840" dirty="0"/>
              <a:t>reporting</a:t>
            </a:r>
            <a:r>
              <a:rPr lang="en-US" sz="1840" dirty="0" smtClean="0"/>
              <a:t>.</a:t>
            </a:r>
          </a:p>
          <a:p>
            <a:pPr marL="285750" indent="-285750">
              <a:buClr>
                <a:srgbClr val="00B050"/>
              </a:buClr>
              <a:buFont typeface="Wingdings 3" panose="05040102010807070707" pitchFamily="18" charset="2"/>
              <a:buChar char=""/>
            </a:pPr>
            <a:r>
              <a:rPr lang="en-US" sz="1840" dirty="0" smtClean="0"/>
              <a:t>Generally, non-financial reporting refers to information that falls outside the scope of mainstream financial statements but it still does have direct financial impact. E.g., changed consumer beliefs and shifts in societal attitudes may be considered non-financial elements that have a potentially significant financial impact.</a:t>
            </a:r>
            <a:endParaRPr lang="en-GB" sz="1840" dirty="0"/>
          </a:p>
        </p:txBody>
      </p:sp>
      <p:sp>
        <p:nvSpPr>
          <p:cNvPr id="8" name="Title 2"/>
          <p:cNvSpPr>
            <a:spLocks noGrp="1"/>
          </p:cNvSpPr>
          <p:nvPr>
            <p:ph type="title"/>
          </p:nvPr>
        </p:nvSpPr>
        <p:spPr>
          <a:xfrm>
            <a:off x="70266" y="72008"/>
            <a:ext cx="8859452" cy="548680"/>
          </a:xfrm>
        </p:spPr>
        <p:txBody>
          <a:bodyPr>
            <a:noAutofit/>
          </a:bodyPr>
          <a:lstStyle/>
          <a:p>
            <a:r>
              <a:rPr lang="en-US" sz="2600" dirty="0" smtClean="0"/>
              <a:t>P8.4 </a:t>
            </a:r>
            <a:r>
              <a:rPr lang="en-US" sz="2600" dirty="0" smtClean="0"/>
              <a:t>- </a:t>
            </a:r>
            <a:r>
              <a:rPr lang="en-US" sz="2600" dirty="0" smtClean="0"/>
              <a:t>Business Performance - </a:t>
            </a:r>
            <a:r>
              <a:rPr lang="en-GB" sz="2600" dirty="0"/>
              <a:t>Assessment of non-financial data </a:t>
            </a:r>
            <a:endParaRPr lang="en-GB" sz="2600" dirty="0"/>
          </a:p>
        </p:txBody>
      </p:sp>
      <p:graphicFrame>
        <p:nvGraphicFramePr>
          <p:cNvPr id="6" name="Table 5"/>
          <p:cNvGraphicFramePr>
            <a:graphicFrameLocks noGrp="1"/>
          </p:cNvGraphicFramePr>
          <p:nvPr>
            <p:extLst>
              <p:ext uri="{D42A27DB-BD31-4B8C-83A1-F6EECF244321}">
                <p14:modId xmlns:p14="http://schemas.microsoft.com/office/powerpoint/2010/main" val="2541567599"/>
              </p:ext>
            </p:extLst>
          </p:nvPr>
        </p:nvGraphicFramePr>
        <p:xfrm>
          <a:off x="7236296" y="1052736"/>
          <a:ext cx="1584176" cy="5627899"/>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2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260" baseline="0" dirty="0" smtClean="0">
                          <a:solidFill>
                            <a:srgbClr val="FF0000"/>
                          </a:solidFill>
                          <a:effectLst/>
                          <a:latin typeface="Arial" pitchFamily="34" charset="0"/>
                          <a:ea typeface="Times New Roman"/>
                          <a:cs typeface="Arial" pitchFamily="34" charset="0"/>
                        </a:rPr>
                        <a:t>What is ‘Value’ and why is it important</a:t>
                      </a:r>
                      <a:endParaRPr lang="en-GB" sz="126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26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26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26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26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26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26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26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6805063"/>
      </p:ext>
    </p:extLst>
  </p:cSld>
  <p:clrMapOvr>
    <a:masterClrMapping/>
  </p:clrMapOvr>
  <p:transition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a:buClr>
                <a:srgbClr val="00B050"/>
              </a:buClr>
            </a:pPr>
            <a:r>
              <a:rPr lang="en-US" b="1" dirty="0" smtClean="0"/>
              <a:t>What are the benefits of non-financial information?</a:t>
            </a:r>
          </a:p>
          <a:p>
            <a:pPr marL="342900" indent="-342900">
              <a:buClr>
                <a:srgbClr val="00B050"/>
              </a:buClr>
              <a:buFont typeface="Wingdings 3" panose="05040102010807070707" pitchFamily="18" charset="2"/>
              <a:buChar char=""/>
            </a:pPr>
            <a:r>
              <a:rPr lang="en-US" dirty="0" smtClean="0"/>
              <a:t>There </a:t>
            </a:r>
            <a:r>
              <a:rPr lang="en-US" dirty="0"/>
              <a:t>are key benefits to reporting non-financial information. It can add </a:t>
            </a:r>
            <a:r>
              <a:rPr lang="en-US" b="1" dirty="0"/>
              <a:t>value</a:t>
            </a:r>
            <a:r>
              <a:rPr lang="en-US" dirty="0"/>
              <a:t> and </a:t>
            </a:r>
            <a:r>
              <a:rPr lang="en-US" dirty="0" smtClean="0"/>
              <a:t>redu</a:t>
            </a:r>
            <a:r>
              <a:rPr lang="en-US" dirty="0"/>
              <a:t>c</a:t>
            </a:r>
            <a:r>
              <a:rPr lang="en-US" dirty="0" smtClean="0"/>
              <a:t>e </a:t>
            </a:r>
            <a:r>
              <a:rPr lang="en-US" dirty="0"/>
              <a:t>risk by providing a richer account that considers more “forward-looking” aspects in decision </a:t>
            </a:r>
            <a:r>
              <a:rPr lang="en-US" dirty="0" smtClean="0"/>
              <a:t>making.</a:t>
            </a:r>
          </a:p>
          <a:p>
            <a:pPr marL="342900" indent="-342900">
              <a:buClr>
                <a:srgbClr val="00B050"/>
              </a:buClr>
              <a:buFont typeface="Wingdings 3" panose="05040102010807070707" pitchFamily="18" charset="2"/>
              <a:buChar char=""/>
            </a:pPr>
            <a:r>
              <a:rPr lang="en-US" dirty="0" smtClean="0"/>
              <a:t>One </a:t>
            </a:r>
            <a:r>
              <a:rPr lang="en-US" dirty="0"/>
              <a:t>common view is that non-financial information can be coupled with financial information to deliver insight into organisational management and inform strategy. The provision of forward-looking information provides greater business intelligence and makes for more informed decision making. </a:t>
            </a:r>
            <a:r>
              <a:rPr lang="en-US" dirty="0" smtClean="0"/>
              <a:t>E.g., </a:t>
            </a:r>
            <a:r>
              <a:rPr lang="en-US" dirty="0"/>
              <a:t>changes in consumer attitudes may well exist in advance of purchasing decisions and therefore the transactions that accompany them. </a:t>
            </a:r>
            <a:r>
              <a:rPr lang="en-US" dirty="0" smtClean="0"/>
              <a:t>The ability to collect and use more relevant information underlies the ability to minimise risk by pre-empting changes occurring. If </a:t>
            </a:r>
            <a:r>
              <a:rPr lang="en-US" dirty="0"/>
              <a:t>beliefs or the wider environment change then redesign of your products or services, and how they are </a:t>
            </a:r>
            <a:r>
              <a:rPr lang="en-US" dirty="0" smtClean="0"/>
              <a:t>presented.</a:t>
            </a:r>
          </a:p>
          <a:p>
            <a:pPr marL="342900" indent="-342900">
              <a:buClr>
                <a:srgbClr val="00B050"/>
              </a:buClr>
              <a:buFont typeface="Wingdings 3" panose="05040102010807070707" pitchFamily="18" charset="2"/>
              <a:buChar char=""/>
            </a:pPr>
            <a:r>
              <a:rPr lang="en-US" dirty="0" smtClean="0"/>
              <a:t>In </a:t>
            </a:r>
            <a:r>
              <a:rPr lang="en-US" dirty="0"/>
              <a:t>an increasingly environmentally and socially conscious marketplace, non-financial information forms a key element of risk mitigation. </a:t>
            </a:r>
            <a:endParaRPr lang="en-GB" dirty="0"/>
          </a:p>
        </p:txBody>
      </p:sp>
      <p:sp>
        <p:nvSpPr>
          <p:cNvPr id="8" name="Title 2"/>
          <p:cNvSpPr>
            <a:spLocks noGrp="1"/>
          </p:cNvSpPr>
          <p:nvPr>
            <p:ph type="title"/>
          </p:nvPr>
        </p:nvSpPr>
        <p:spPr>
          <a:xfrm>
            <a:off x="70266" y="72008"/>
            <a:ext cx="8859452" cy="548680"/>
          </a:xfrm>
        </p:spPr>
        <p:txBody>
          <a:bodyPr>
            <a:noAutofit/>
          </a:bodyPr>
          <a:lstStyle/>
          <a:p>
            <a:r>
              <a:rPr lang="en-US" sz="2600" dirty="0" smtClean="0"/>
              <a:t>P8.4 </a:t>
            </a:r>
            <a:r>
              <a:rPr lang="en-US" sz="2600" dirty="0" smtClean="0"/>
              <a:t>- </a:t>
            </a:r>
            <a:r>
              <a:rPr lang="en-US" sz="2600" dirty="0" smtClean="0"/>
              <a:t>Business Performance - </a:t>
            </a:r>
            <a:r>
              <a:rPr lang="en-GB" sz="2600" dirty="0"/>
              <a:t>Assessment of non-financial data </a:t>
            </a:r>
            <a:endParaRPr lang="en-GB" sz="26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601080"/>
      </p:ext>
    </p:extLst>
  </p:cSld>
  <p:clrMapOvr>
    <a:masterClrMapping/>
  </p:clrMapOvr>
  <p:transition advClick="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a:buClr>
                <a:srgbClr val="00B050"/>
              </a:buClr>
            </a:pPr>
            <a:r>
              <a:rPr lang="en-US" sz="1500" b="1" dirty="0" smtClean="0"/>
              <a:t>Business Example</a:t>
            </a:r>
          </a:p>
          <a:p>
            <a:pPr marL="342900" indent="-342900">
              <a:buClr>
                <a:srgbClr val="00B050"/>
              </a:buClr>
              <a:buFont typeface="Wingdings 3" panose="05040102010807070707" pitchFamily="18" charset="2"/>
              <a:buChar char=""/>
            </a:pPr>
            <a:r>
              <a:rPr lang="en-US" sz="1500" dirty="0" smtClean="0"/>
              <a:t>The </a:t>
            </a:r>
            <a:r>
              <a:rPr lang="en-US" sz="1500" dirty="0"/>
              <a:t>New Zealand economy is reliant on activities such as agriculture and tourism. An attribute underpinning both of these is a “clean and green” branding. With limited non-financial information available to defend </a:t>
            </a:r>
            <a:r>
              <a:rPr lang="en-US" sz="1500" dirty="0" smtClean="0"/>
              <a:t>social </a:t>
            </a:r>
            <a:r>
              <a:rPr lang="en-US" sz="1500" dirty="0"/>
              <a:t>and environmental aspects relating to these activities such branding remains </a:t>
            </a:r>
            <a:r>
              <a:rPr lang="en-US" sz="1500" dirty="0" smtClean="0"/>
              <a:t>at risk.</a:t>
            </a:r>
          </a:p>
          <a:p>
            <a:pPr marL="342900" indent="-342900">
              <a:buClr>
                <a:srgbClr val="00B050"/>
              </a:buClr>
              <a:buFont typeface="Wingdings 3" panose="05040102010807070707" pitchFamily="18" charset="2"/>
              <a:buChar char=""/>
            </a:pPr>
            <a:r>
              <a:rPr lang="en-US" sz="1500" dirty="0" smtClean="0"/>
              <a:t>A </a:t>
            </a:r>
            <a:r>
              <a:rPr lang="en-US" sz="1500" dirty="0"/>
              <a:t>recent example was a criticism of New Zealand’s long-haul food products contributing to greenhouse gas emissions. Subsequent research suggests that higher-than-average carbon emissions in exporting food are offset by lower-than-average emissions in production. Without the use of non-financial information to provide counter-arguments, many organisations may be disadvantaged</a:t>
            </a:r>
            <a:r>
              <a:rPr lang="en-US" sz="1500" dirty="0" smtClean="0"/>
              <a:t>.</a:t>
            </a:r>
          </a:p>
          <a:p>
            <a:pPr marL="342900" indent="-342900">
              <a:buClr>
                <a:srgbClr val="00B050"/>
              </a:buClr>
              <a:buFont typeface="Wingdings 3" panose="05040102010807070707" pitchFamily="18" charset="2"/>
              <a:buChar char=""/>
            </a:pPr>
            <a:r>
              <a:rPr lang="en-US" sz="1500" dirty="0" smtClean="0"/>
              <a:t>Second</a:t>
            </a:r>
            <a:r>
              <a:rPr lang="en-US" sz="1500" dirty="0"/>
              <a:t>, non-financial information may communicate value in a way that financial information may not</a:t>
            </a:r>
            <a:r>
              <a:rPr lang="en-US" sz="1500" dirty="0" smtClean="0"/>
              <a:t>.</a:t>
            </a:r>
            <a:r>
              <a:rPr lang="en-US" sz="1500" dirty="0"/>
              <a:t> </a:t>
            </a:r>
            <a:endParaRPr lang="en-US" sz="1500" dirty="0" smtClean="0"/>
          </a:p>
          <a:p>
            <a:pPr>
              <a:buClr>
                <a:srgbClr val="00B050"/>
              </a:buClr>
            </a:pPr>
            <a:r>
              <a:rPr lang="en-US" sz="1500" b="1" dirty="0" smtClean="0"/>
              <a:t>How </a:t>
            </a:r>
            <a:r>
              <a:rPr lang="en-US" sz="1500" b="1" dirty="0"/>
              <a:t>have accountants responded?</a:t>
            </a:r>
          </a:p>
          <a:p>
            <a:pPr marL="342900" indent="-342900">
              <a:buClr>
                <a:srgbClr val="00B050"/>
              </a:buClr>
              <a:buFont typeface="Wingdings 3" panose="05040102010807070707" pitchFamily="18" charset="2"/>
              <a:buChar char=""/>
            </a:pPr>
            <a:r>
              <a:rPr lang="en-US" sz="1500" dirty="0" smtClean="0"/>
              <a:t>Management </a:t>
            </a:r>
            <a:r>
              <a:rPr lang="en-US" sz="1500" dirty="0"/>
              <a:t>accountants have long worked with performance measurement frameworks such as the balanced scorecard, integrated reporting, and sustainability </a:t>
            </a:r>
            <a:r>
              <a:rPr lang="en-US" sz="1500" dirty="0" smtClean="0"/>
              <a:t>reporting and </a:t>
            </a:r>
            <a:r>
              <a:rPr lang="en-US" sz="1500" dirty="0"/>
              <a:t>the sustainability assessment model (SAM</a:t>
            </a:r>
            <a:r>
              <a:rPr lang="en-US" sz="1500" dirty="0" smtClean="0"/>
              <a:t>)</a:t>
            </a:r>
            <a:r>
              <a:rPr lang="en-US" sz="1500" dirty="0"/>
              <a:t> </a:t>
            </a:r>
            <a:endParaRPr lang="en-US" sz="1500" dirty="0" smtClean="0"/>
          </a:p>
          <a:p>
            <a:pPr>
              <a:buClr>
                <a:srgbClr val="00B050"/>
              </a:buClr>
            </a:pPr>
            <a:r>
              <a:rPr lang="en-US" sz="1500" b="1" dirty="0" smtClean="0">
                <a:solidFill>
                  <a:srgbClr val="FF0000"/>
                </a:solidFill>
              </a:rPr>
              <a:t>P8.4 - Task 14 – </a:t>
            </a:r>
            <a:r>
              <a:rPr lang="en-US" sz="1500" dirty="0" smtClean="0">
                <a:solidFill>
                  <a:srgbClr val="FF0000"/>
                </a:solidFill>
              </a:rPr>
              <a:t>In terms of your school</a:t>
            </a:r>
            <a:r>
              <a:rPr lang="en-US" sz="1500" dirty="0" smtClean="0">
                <a:solidFill>
                  <a:srgbClr val="FF0000"/>
                </a:solidFill>
              </a:rPr>
              <a:t>, assess the current ‘Value Added’ performance (supplied by your teacher) against its past performance and assess the measurements in place to account for Value Added.</a:t>
            </a:r>
          </a:p>
          <a:p>
            <a:pPr>
              <a:buClr>
                <a:srgbClr val="00B050"/>
              </a:buClr>
            </a:pPr>
            <a:r>
              <a:rPr lang="en-US" sz="1500" b="1" dirty="0" smtClean="0">
                <a:solidFill>
                  <a:srgbClr val="FF0000"/>
                </a:solidFill>
              </a:rPr>
              <a:t>P8.4 – Task 15 </a:t>
            </a:r>
            <a:r>
              <a:rPr lang="en-US" sz="1500" dirty="0" smtClean="0">
                <a:solidFill>
                  <a:srgbClr val="FF0000"/>
                </a:solidFill>
              </a:rPr>
              <a:t>– Research industrial benchmarking and use an industry example to assess the performance of a business based on its benchmark.</a:t>
            </a:r>
            <a:endParaRPr lang="en-GB" sz="15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600" dirty="0" smtClean="0"/>
              <a:t>P8.4 </a:t>
            </a:r>
            <a:r>
              <a:rPr lang="en-US" sz="2600" dirty="0" smtClean="0"/>
              <a:t>- </a:t>
            </a:r>
            <a:r>
              <a:rPr lang="en-US" sz="2600" dirty="0" smtClean="0"/>
              <a:t>Business Performance - </a:t>
            </a:r>
            <a:r>
              <a:rPr lang="en-GB" sz="2600" dirty="0"/>
              <a:t>Assessment of non-financial data </a:t>
            </a:r>
            <a:endParaRPr lang="en-GB" sz="2600" dirty="0"/>
          </a:p>
        </p:txBody>
      </p:sp>
      <p:graphicFrame>
        <p:nvGraphicFramePr>
          <p:cNvPr id="6" name="Table 5"/>
          <p:cNvGraphicFramePr>
            <a:graphicFrameLocks noGrp="1"/>
          </p:cNvGraphicFramePr>
          <p:nvPr>
            <p:extLst>
              <p:ext uri="{D42A27DB-BD31-4B8C-83A1-F6EECF244321}">
                <p14:modId xmlns:p14="http://schemas.microsoft.com/office/powerpoint/2010/main" val="1006040485"/>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Benchmarking</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926863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3541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30" dirty="0" smtClean="0"/>
              <a:t>Financial factors are the most common reason why businesses fail. </a:t>
            </a:r>
            <a:r>
              <a:rPr lang="en-US" sz="1930" dirty="0"/>
              <a:t>The financial risks depend on the financial structure of your business. It is also dependent on your business transactions and the financial systems. For example, changes in interest rates or being overly reliant on one customer could affect business.</a:t>
            </a:r>
            <a:endParaRPr lang="en-US" sz="1930" dirty="0" smtClean="0"/>
          </a:p>
          <a:p>
            <a:pPr marL="342900" indent="-342900">
              <a:buClr>
                <a:srgbClr val="00B050"/>
              </a:buClr>
              <a:buFont typeface="Wingdings 3" panose="05040102010807070707" pitchFamily="18" charset="2"/>
              <a:buChar char=""/>
            </a:pPr>
            <a:r>
              <a:rPr lang="en-US" sz="1930" b="1" dirty="0" smtClean="0"/>
              <a:t>Money reasons </a:t>
            </a:r>
            <a:r>
              <a:rPr lang="en-US" sz="1930" dirty="0" smtClean="0"/>
              <a:t>– Shortfalls, failing to pay for goods and services when needed and poor financial planning has caused large business to fail. Even those companies who are wealthy can fail if the money is not available now to protect themselves.</a:t>
            </a:r>
          </a:p>
          <a:p>
            <a:pPr marL="342900" indent="-342900">
              <a:buClr>
                <a:srgbClr val="00B050"/>
              </a:buClr>
              <a:buFont typeface="Wingdings 3" panose="05040102010807070707" pitchFamily="18" charset="2"/>
              <a:buChar char=""/>
            </a:pPr>
            <a:r>
              <a:rPr lang="en-US" sz="1930" b="1" dirty="0" smtClean="0"/>
              <a:t>Meeting </a:t>
            </a:r>
            <a:r>
              <a:rPr lang="en-US" sz="1930" b="1" dirty="0"/>
              <a:t>financial </a:t>
            </a:r>
            <a:r>
              <a:rPr lang="en-US" sz="1930" b="1" dirty="0" smtClean="0"/>
              <a:t>deadlines </a:t>
            </a:r>
            <a:r>
              <a:rPr lang="en-US" sz="1930" dirty="0" smtClean="0"/>
              <a:t>– Interest rates at a bank grow exponentially when debts are defaulted, similarly confidence in a company relies on the payment of debts on time. Failing to do so can lead to credit on delivery issues and the damage to creditors and reputation. When Tesco’s lost their money through lying, creditors demanded cash on delivery for fear of not being paid. This leads to a poor economic reliance within a company.</a:t>
            </a:r>
          </a:p>
        </p:txBody>
      </p:sp>
      <p:sp>
        <p:nvSpPr>
          <p:cNvPr id="8" name="Title 2"/>
          <p:cNvSpPr>
            <a:spLocks noGrp="1"/>
          </p:cNvSpPr>
          <p:nvPr>
            <p:ph type="title"/>
          </p:nvPr>
        </p:nvSpPr>
        <p:spPr>
          <a:xfrm>
            <a:off x="70266" y="72008"/>
            <a:ext cx="8859452" cy="548680"/>
          </a:xfrm>
        </p:spPr>
        <p:txBody>
          <a:bodyPr>
            <a:noAutofit/>
          </a:bodyPr>
          <a:lstStyle/>
          <a:p>
            <a:r>
              <a:rPr lang="en-US" sz="2900" dirty="0"/>
              <a:t>P8.1 </a:t>
            </a:r>
            <a:r>
              <a:rPr lang="en-US" sz="2900" dirty="0" smtClean="0"/>
              <a:t>- </a:t>
            </a:r>
            <a:r>
              <a:rPr lang="en-US" sz="2900" dirty="0" smtClean="0"/>
              <a:t>The </a:t>
            </a:r>
            <a:r>
              <a:rPr lang="en-US" sz="2900" dirty="0"/>
              <a:t>success/failure of a </a:t>
            </a:r>
            <a:r>
              <a:rPr lang="en-US" sz="2900" dirty="0" smtClean="0"/>
              <a:t>business - Financial</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1085444568"/>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9446512"/>
      </p:ext>
    </p:extLst>
  </p:cSld>
  <p:clrMapOvr>
    <a:masterClrMapping/>
  </p:clrMapOvr>
  <p:transition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Organisational objectives are something set out by a company in order to reach an overall aim. But profit and money making can get in the way of this. In order t align objectives with profit Companies create a document called a mission statement that outlines what the company hopes to achieve and what a company objectives are and how these align. </a:t>
            </a:r>
          </a:p>
          <a:p>
            <a:pPr marL="342900" indent="-342900">
              <a:buClr>
                <a:srgbClr val="00B050"/>
              </a:buClr>
              <a:buFont typeface="Wingdings 3" panose="05040102010807070707" pitchFamily="18" charset="2"/>
              <a:buChar char=""/>
            </a:pPr>
            <a:r>
              <a:rPr lang="en-US" sz="2000" dirty="0" smtClean="0"/>
              <a:t>See </a:t>
            </a:r>
            <a:r>
              <a:rPr lang="en-US" sz="2000" dirty="0" smtClean="0">
                <a:hlinkClick r:id="rId3" action="ppaction://hlinksldjump"/>
              </a:rPr>
              <a:t>next slide </a:t>
            </a:r>
            <a:r>
              <a:rPr lang="en-US" sz="2000" dirty="0" smtClean="0"/>
              <a:t>to read several school’s mission statements. Schools, as you can see, in the same field can have different objectives, these are due to circumstances, finances, ethos and management, yet they still have a goal to make profit and increase grade averages.</a:t>
            </a:r>
          </a:p>
          <a:p>
            <a:pPr>
              <a:buClr>
                <a:srgbClr val="00B050"/>
              </a:buClr>
            </a:pPr>
            <a:r>
              <a:rPr lang="en-US" sz="2000" b="1" dirty="0" smtClean="0">
                <a:solidFill>
                  <a:srgbClr val="FF0000"/>
                </a:solidFill>
              </a:rPr>
              <a:t>P8.4 - Task 16 </a:t>
            </a:r>
            <a:r>
              <a:rPr lang="en-US" sz="2000" dirty="0" smtClean="0">
                <a:solidFill>
                  <a:srgbClr val="FF0000"/>
                </a:solidFill>
              </a:rPr>
              <a:t>– Create a report that outlines why the three different schools will have different intentions on their mission statement in line with their objectives. Conclude what objectives might be set to reach the statement aim of each.</a:t>
            </a:r>
            <a:endParaRPr lang="en-GB" sz="20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200" dirty="0" smtClean="0"/>
              <a:t>P8.4 </a:t>
            </a:r>
            <a:r>
              <a:rPr lang="en-US" sz="2200" dirty="0" smtClean="0"/>
              <a:t>- </a:t>
            </a:r>
            <a:r>
              <a:rPr lang="en-US" sz="2200" dirty="0" smtClean="0"/>
              <a:t>Business performance - </a:t>
            </a:r>
            <a:r>
              <a:rPr lang="en-GB" sz="2200" dirty="0"/>
              <a:t>Comparison with organisational objectives </a:t>
            </a:r>
            <a:endParaRPr lang="en-GB" sz="22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4"/>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561261"/>
      </p:ext>
    </p:extLst>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70783"/>
          </a:xfrm>
          <a:prstGeom prst="rect">
            <a:avLst/>
          </a:prstGeom>
        </p:spPr>
        <p:txBody>
          <a:bodyPr wrap="square">
            <a:spAutoFit/>
          </a:bodyPr>
          <a:lstStyle/>
          <a:p>
            <a:pPr>
              <a:buClr>
                <a:srgbClr val="00B050"/>
              </a:buClr>
            </a:pPr>
            <a:r>
              <a:rPr lang="en-US" sz="1450" b="1" dirty="0"/>
              <a:t>Princeton Academy of the Sacred </a:t>
            </a:r>
            <a:r>
              <a:rPr lang="en-US" sz="1450" b="1" dirty="0" smtClean="0"/>
              <a:t>Heart</a:t>
            </a:r>
          </a:p>
          <a:p>
            <a:pPr marL="285750" indent="-285750">
              <a:buClr>
                <a:srgbClr val="00B050"/>
              </a:buClr>
              <a:buFont typeface="Arial" panose="020B0604020202020204" pitchFamily="34" charset="0"/>
              <a:buChar char="•"/>
            </a:pPr>
            <a:r>
              <a:rPr lang="en-US" sz="1450" b="1" dirty="0" smtClean="0"/>
              <a:t>Description</a:t>
            </a:r>
            <a:r>
              <a:rPr lang="en-US" sz="1450" dirty="0" smtClean="0"/>
              <a:t> - The </a:t>
            </a:r>
            <a:r>
              <a:rPr lang="en-US" sz="1450" dirty="0"/>
              <a:t>Princeton Academy of the Sacred Heart is an exclusive Catholic school for boys who are in lower and middle school. They not only focus on academics but also on the context of faith.</a:t>
            </a:r>
          </a:p>
          <a:p>
            <a:pPr marL="285750" indent="-285750">
              <a:buClr>
                <a:srgbClr val="00B050"/>
              </a:buClr>
              <a:buFont typeface="Arial" panose="020B0604020202020204" pitchFamily="34" charset="0"/>
              <a:buChar char="•"/>
            </a:pPr>
            <a:r>
              <a:rPr lang="en-US" sz="1450" b="1" dirty="0"/>
              <a:t>Mission </a:t>
            </a:r>
            <a:r>
              <a:rPr lang="en-US" sz="1450" b="1" dirty="0" smtClean="0"/>
              <a:t>Statement </a:t>
            </a:r>
            <a:r>
              <a:rPr lang="en-US" sz="1450" dirty="0" smtClean="0"/>
              <a:t>- Our </a:t>
            </a:r>
            <a:r>
              <a:rPr lang="en-US" sz="1450" dirty="0"/>
              <a:t>mission is to develop young men with active and creative minds, a sense of understanding and compassion for others, and the courage to act on their beliefs. We stress the total development of each child: spiritual, moral, intellectual, social, emotional, and physical.</a:t>
            </a:r>
          </a:p>
          <a:p>
            <a:pPr>
              <a:buClr>
                <a:srgbClr val="00B050"/>
              </a:buClr>
            </a:pPr>
            <a:r>
              <a:rPr lang="en-US" sz="1450" b="1" dirty="0" smtClean="0"/>
              <a:t>Oxford </a:t>
            </a:r>
            <a:r>
              <a:rPr lang="en-US" sz="1450" b="1" dirty="0"/>
              <a:t>Said Business </a:t>
            </a:r>
            <a:r>
              <a:rPr lang="en-US" sz="1450" b="1" dirty="0" smtClean="0"/>
              <a:t>School</a:t>
            </a:r>
            <a:endParaRPr lang="en-US" sz="1450" b="1" dirty="0"/>
          </a:p>
          <a:p>
            <a:pPr marL="285750" indent="-285750">
              <a:buClr>
                <a:srgbClr val="00B050"/>
              </a:buClr>
              <a:buFont typeface="Arial" panose="020B0604020202020204" pitchFamily="34" charset="0"/>
              <a:buChar char="•"/>
            </a:pPr>
            <a:r>
              <a:rPr lang="en-US" sz="1450" b="1" dirty="0" smtClean="0"/>
              <a:t>Description</a:t>
            </a:r>
            <a:r>
              <a:rPr lang="en-US" sz="1450" dirty="0" smtClean="0"/>
              <a:t> - The </a:t>
            </a:r>
            <a:r>
              <a:rPr lang="en-US" sz="1450" dirty="0"/>
              <a:t>Mobile Fire Department is an organization that is based in Mobile, Alabama. It serves the citizens who live there, and is called upon whenever there is a fire or other hazardous conditions.</a:t>
            </a:r>
          </a:p>
          <a:p>
            <a:pPr marL="285750" indent="-285750">
              <a:buClr>
                <a:srgbClr val="00B050"/>
              </a:buClr>
              <a:buFont typeface="Arial" panose="020B0604020202020204" pitchFamily="34" charset="0"/>
              <a:buChar char="•"/>
            </a:pPr>
            <a:r>
              <a:rPr lang="en-US" sz="1450" b="1" dirty="0"/>
              <a:t>Mission </a:t>
            </a:r>
            <a:r>
              <a:rPr lang="en-US" sz="1450" b="1" dirty="0" smtClean="0"/>
              <a:t>Statement </a:t>
            </a:r>
            <a:r>
              <a:rPr lang="en-US" sz="1450" dirty="0" smtClean="0"/>
              <a:t>- The </a:t>
            </a:r>
            <a:r>
              <a:rPr lang="en-US" sz="1450" dirty="0"/>
              <a:t>Skoll Centre for Social Entrepreneurship exists to advance the field of social entrepreneurship through world-class education, through knowledge creation, and through brokering new and empowering connections.</a:t>
            </a:r>
          </a:p>
          <a:p>
            <a:pPr>
              <a:buClr>
                <a:srgbClr val="00B050"/>
              </a:buClr>
            </a:pPr>
            <a:r>
              <a:rPr lang="en-US" sz="1450" b="1" dirty="0"/>
              <a:t>Community </a:t>
            </a:r>
            <a:r>
              <a:rPr lang="en-US" sz="1450" b="1" dirty="0" smtClean="0"/>
              <a:t>School</a:t>
            </a:r>
            <a:endParaRPr lang="en-US" sz="1450" b="1" dirty="0"/>
          </a:p>
          <a:p>
            <a:pPr marL="285750" indent="-285750">
              <a:buClr>
                <a:srgbClr val="00B050"/>
              </a:buClr>
              <a:buFont typeface="Arial" panose="020B0604020202020204" pitchFamily="34" charset="0"/>
              <a:buChar char="•"/>
            </a:pPr>
            <a:r>
              <a:rPr lang="en-US" sz="1450" b="1" dirty="0" smtClean="0"/>
              <a:t>Description</a:t>
            </a:r>
            <a:r>
              <a:rPr lang="en-US" sz="1450" dirty="0" smtClean="0"/>
              <a:t> - The </a:t>
            </a:r>
            <a:r>
              <a:rPr lang="en-US" sz="1450" dirty="0"/>
              <a:t>Community School offers education from preschool to middle school for all children of different racial, cultural, religious, and economic backgrounds.</a:t>
            </a:r>
          </a:p>
          <a:p>
            <a:pPr marL="285750" indent="-285750">
              <a:buClr>
                <a:srgbClr val="00B050"/>
              </a:buClr>
              <a:buFont typeface="Arial" panose="020B0604020202020204" pitchFamily="34" charset="0"/>
              <a:buChar char="•"/>
            </a:pPr>
            <a:r>
              <a:rPr lang="en-US" sz="1450" b="1" dirty="0"/>
              <a:t>Mission </a:t>
            </a:r>
            <a:r>
              <a:rPr lang="en-US" sz="1450" b="1" dirty="0" smtClean="0"/>
              <a:t>Statement </a:t>
            </a:r>
            <a:r>
              <a:rPr lang="en-US" sz="1450" dirty="0" smtClean="0"/>
              <a:t>- Community </a:t>
            </a:r>
            <a:r>
              <a:rPr lang="en-US" sz="1450" dirty="0"/>
              <a:t>School recognizes that each child is an individual; that all children are creative; that all children need to succeed. Therefore, Community School respects the individual needs of children; fosters a caring and creative environment; and emphasizes the social, emotional, physical, intellectual development of each child.</a:t>
            </a:r>
          </a:p>
        </p:txBody>
      </p:sp>
      <p:sp>
        <p:nvSpPr>
          <p:cNvPr id="8" name="Title 2"/>
          <p:cNvSpPr>
            <a:spLocks noGrp="1"/>
          </p:cNvSpPr>
          <p:nvPr>
            <p:ph type="title"/>
          </p:nvPr>
        </p:nvSpPr>
        <p:spPr>
          <a:xfrm>
            <a:off x="70266" y="72008"/>
            <a:ext cx="8859452" cy="548680"/>
          </a:xfrm>
        </p:spPr>
        <p:txBody>
          <a:bodyPr>
            <a:noAutofit/>
          </a:bodyPr>
          <a:lstStyle/>
          <a:p>
            <a:r>
              <a:rPr lang="en-US" sz="2200" dirty="0" smtClean="0"/>
              <a:t>P8.4 </a:t>
            </a:r>
            <a:r>
              <a:rPr lang="en-US" sz="2200" dirty="0" smtClean="0"/>
              <a:t>- </a:t>
            </a:r>
            <a:r>
              <a:rPr lang="en-US" sz="2200" dirty="0" smtClean="0"/>
              <a:t>Business performance - </a:t>
            </a:r>
            <a:r>
              <a:rPr lang="en-GB" sz="2200" dirty="0"/>
              <a:t>Comparison with organisational objectives </a:t>
            </a:r>
            <a:endParaRPr lang="en-GB" sz="22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106130"/>
      </p:ext>
    </p:extLst>
  </p:cSld>
  <p:clrMapOvr>
    <a:masterClrMapping/>
  </p:clrMapOvr>
  <p:transition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5542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a:t>Stock </a:t>
            </a:r>
            <a:r>
              <a:rPr lang="en-US" sz="1600" dirty="0" smtClean="0"/>
              <a:t>and stakeholder investors </a:t>
            </a:r>
            <a:r>
              <a:rPr lang="en-US" sz="1600" dirty="0"/>
              <a:t>typically use industry averages to </a:t>
            </a:r>
            <a:r>
              <a:rPr lang="en-US" sz="1600" dirty="0" smtClean="0"/>
              <a:t>analyse </a:t>
            </a:r>
            <a:r>
              <a:rPr lang="en-US" sz="1600" dirty="0"/>
              <a:t>the value of a company before making an investment. </a:t>
            </a:r>
            <a:endParaRPr lang="en-US" sz="1600" dirty="0" smtClean="0"/>
          </a:p>
          <a:p>
            <a:pPr marL="342900" indent="-342900">
              <a:buClr>
                <a:srgbClr val="00B050"/>
              </a:buClr>
              <a:buFont typeface="Wingdings 3" panose="05040102010807070707" pitchFamily="18" charset="2"/>
              <a:buChar char=""/>
            </a:pPr>
            <a:r>
              <a:rPr lang="en-US" sz="1600" dirty="0" smtClean="0"/>
              <a:t>For stock investors this is through ratios, working out figures against other figures. When </a:t>
            </a:r>
            <a:r>
              <a:rPr lang="en-US" sz="1600" dirty="0"/>
              <a:t>investors apply industry averages to financial ratios using a company’s financial reports from accounting, they can ascertain a company’s profitability or possibilities for growth. These same industry averages or ratios can benefit the small businessperson when </a:t>
            </a:r>
            <a:r>
              <a:rPr lang="en-US" sz="1600" dirty="0" smtClean="0"/>
              <a:t>they want </a:t>
            </a:r>
            <a:r>
              <a:rPr lang="en-US" sz="1600" dirty="0"/>
              <a:t>to measure and benchmark </a:t>
            </a:r>
            <a:r>
              <a:rPr lang="en-US" sz="1600" dirty="0" smtClean="0"/>
              <a:t>their </a:t>
            </a:r>
            <a:r>
              <a:rPr lang="en-US" sz="1600" dirty="0"/>
              <a:t>company's performance against averages for the industry as a whole.</a:t>
            </a:r>
          </a:p>
          <a:p>
            <a:pPr>
              <a:buClr>
                <a:srgbClr val="00B050"/>
              </a:buClr>
            </a:pPr>
            <a:r>
              <a:rPr lang="en-US" sz="1600" b="1" dirty="0"/>
              <a:t>Performance</a:t>
            </a:r>
          </a:p>
          <a:p>
            <a:pPr marL="342900" indent="-342900">
              <a:buClr>
                <a:srgbClr val="00B050"/>
              </a:buClr>
              <a:buFont typeface="Wingdings 3" panose="05040102010807070707" pitchFamily="18" charset="2"/>
              <a:buChar char=""/>
            </a:pPr>
            <a:r>
              <a:rPr lang="en-US" sz="1600" dirty="0"/>
              <a:t>Investors, creditors, a company’s management team or the small business owner use industry averages with accounting financial data to determine the company’s overall performance. Using industry averages allows a company to compare where it stands in relationship to businesses in the same field and benchmark itself against them. </a:t>
            </a:r>
            <a:endParaRPr lang="en-US" sz="1600" dirty="0" smtClean="0"/>
          </a:p>
          <a:p>
            <a:pPr marL="342900" indent="-342900">
              <a:buClr>
                <a:srgbClr val="00B050"/>
              </a:buClr>
              <a:buFont typeface="Wingdings 3" panose="05040102010807070707" pitchFamily="18" charset="2"/>
              <a:buChar char=""/>
            </a:pPr>
            <a:r>
              <a:rPr lang="en-US" sz="1600" dirty="0" smtClean="0"/>
              <a:t>Industry </a:t>
            </a:r>
            <a:r>
              <a:rPr lang="en-US" sz="1600" dirty="0"/>
              <a:t>averages are a valuable tool to the small business owner when </a:t>
            </a:r>
            <a:r>
              <a:rPr lang="en-US" sz="1600" dirty="0" smtClean="0"/>
              <a:t>they calculate their </a:t>
            </a:r>
            <a:r>
              <a:rPr lang="en-US" sz="1600" dirty="0"/>
              <a:t>own performance metrics. These metrics allow </a:t>
            </a:r>
            <a:r>
              <a:rPr lang="en-US" sz="1600" dirty="0" smtClean="0"/>
              <a:t>an owner </a:t>
            </a:r>
            <a:r>
              <a:rPr lang="en-US" sz="1600" dirty="0"/>
              <a:t>to understand and evaluate areas that may call for extra attention or highlight areas where </a:t>
            </a:r>
            <a:r>
              <a:rPr lang="en-US" sz="1600" dirty="0" smtClean="0"/>
              <a:t>they are </a:t>
            </a:r>
            <a:r>
              <a:rPr lang="en-US" sz="1600" dirty="0"/>
              <a:t>meeting or surpassing industry averages</a:t>
            </a:r>
            <a:r>
              <a:rPr lang="en-US" sz="1600" dirty="0" smtClean="0"/>
              <a:t>.</a:t>
            </a:r>
          </a:p>
          <a:p>
            <a:pPr>
              <a:buClr>
                <a:srgbClr val="00B050"/>
              </a:buClr>
            </a:pPr>
            <a:r>
              <a:rPr lang="en-US" sz="1600" b="1" dirty="0" smtClean="0">
                <a:solidFill>
                  <a:srgbClr val="FF0000"/>
                </a:solidFill>
              </a:rPr>
              <a:t>P8.4 – Task 17 – </a:t>
            </a:r>
            <a:r>
              <a:rPr lang="en-US" sz="1600" dirty="0" smtClean="0">
                <a:solidFill>
                  <a:srgbClr val="FF0000"/>
                </a:solidFill>
              </a:rPr>
              <a:t>Compare your school’s GCSE or A’ Level grades against the average country grades and assess in your opinion this is a measure of the quality of the school.</a:t>
            </a:r>
          </a:p>
        </p:txBody>
      </p:sp>
      <p:sp>
        <p:nvSpPr>
          <p:cNvPr id="8" name="Title 2"/>
          <p:cNvSpPr>
            <a:spLocks noGrp="1"/>
          </p:cNvSpPr>
          <p:nvPr>
            <p:ph type="title"/>
          </p:nvPr>
        </p:nvSpPr>
        <p:spPr>
          <a:xfrm>
            <a:off x="70266" y="72008"/>
            <a:ext cx="8859452" cy="548680"/>
          </a:xfrm>
        </p:spPr>
        <p:txBody>
          <a:bodyPr>
            <a:noAutofit/>
          </a:bodyPr>
          <a:lstStyle/>
          <a:p>
            <a:r>
              <a:rPr lang="en-US" sz="2400" dirty="0" smtClean="0"/>
              <a:t>P8.4 </a:t>
            </a:r>
            <a:r>
              <a:rPr lang="en-US" sz="2400" dirty="0" smtClean="0"/>
              <a:t>- </a:t>
            </a:r>
            <a:r>
              <a:rPr lang="en-US" sz="2400" dirty="0" smtClean="0"/>
              <a:t>Business performance - </a:t>
            </a:r>
            <a:r>
              <a:rPr lang="en-GB" sz="2400" dirty="0"/>
              <a:t>Comparison with industrial averages</a:t>
            </a:r>
            <a:endParaRPr lang="en-GB" sz="24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380524"/>
      </p:ext>
    </p:extLst>
  </p:cSld>
  <p:clrMapOvr>
    <a:masterClrMapping/>
  </p:clrMapOvr>
  <p:transition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0153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smtClean="0"/>
              <a:t>All businesses compete, a company without rivals is unique in the market, even if it </a:t>
            </a:r>
            <a:r>
              <a:rPr lang="en-US" sz="1600" dirty="0" smtClean="0"/>
              <a:t>just a matter of an opportunity cost product that is competing. Therefor, all companies compare themselves against local businesses.</a:t>
            </a:r>
          </a:p>
          <a:p>
            <a:pPr marL="342900" indent="-342900">
              <a:buClr>
                <a:srgbClr val="00B050"/>
              </a:buClr>
              <a:buFont typeface="Wingdings 3" panose="05040102010807070707" pitchFamily="18" charset="2"/>
              <a:buChar char=""/>
            </a:pPr>
            <a:r>
              <a:rPr lang="en-US" sz="1600" dirty="0" smtClean="0"/>
              <a:t>Your school will compare a series of values against national averages and against local schools. Parents will use this comparison to decide which school to sent you to. For example, your parents want you to do A Level Accountancy, they will look at what schools in the area do it, which one is best, which school also has the other courses, what are the grade averages and last year results, what is the OFSTED report saying, is the school improving.</a:t>
            </a:r>
          </a:p>
          <a:p>
            <a:pPr marL="342900" indent="-342900">
              <a:buClr>
                <a:srgbClr val="00B050"/>
              </a:buClr>
              <a:buFont typeface="Wingdings 3" panose="05040102010807070707" pitchFamily="18" charset="2"/>
              <a:buChar char=""/>
            </a:pPr>
            <a:r>
              <a:rPr lang="en-US" sz="1600" dirty="0" smtClean="0"/>
              <a:t>Change this to University and it is the same measure, similarly change this to grocery buying, which is cheaper, which has better service or better quality food.</a:t>
            </a:r>
          </a:p>
          <a:p>
            <a:pPr marL="342900" indent="-342900">
              <a:buClr>
                <a:srgbClr val="00B050"/>
              </a:buClr>
              <a:buFont typeface="Wingdings 3" panose="05040102010807070707" pitchFamily="18" charset="2"/>
              <a:buChar char=""/>
            </a:pPr>
            <a:r>
              <a:rPr lang="en-US" sz="1600" dirty="0" smtClean="0"/>
              <a:t>Companies compare themselves against similar businesses in order to improve, improvement means profit.</a:t>
            </a:r>
            <a:endParaRPr lang="en-US" sz="1600" dirty="0"/>
          </a:p>
          <a:p>
            <a:r>
              <a:rPr lang="en-US" sz="1600" b="1" dirty="0" smtClean="0">
                <a:solidFill>
                  <a:srgbClr val="FF0000"/>
                </a:solidFill>
              </a:rPr>
              <a:t>P8.4 </a:t>
            </a:r>
            <a:r>
              <a:rPr lang="en-US" sz="1600" b="1" dirty="0">
                <a:solidFill>
                  <a:srgbClr val="FF0000"/>
                </a:solidFill>
              </a:rPr>
              <a:t>– Task </a:t>
            </a:r>
            <a:r>
              <a:rPr lang="en-US" sz="1600" b="1" dirty="0" smtClean="0">
                <a:solidFill>
                  <a:srgbClr val="FF0000"/>
                </a:solidFill>
              </a:rPr>
              <a:t>18 </a:t>
            </a:r>
            <a:r>
              <a:rPr lang="en-US" sz="1600" b="1" dirty="0">
                <a:solidFill>
                  <a:srgbClr val="FF0000"/>
                </a:solidFill>
              </a:rPr>
              <a:t>– </a:t>
            </a:r>
            <a:r>
              <a:rPr lang="en-US" sz="1600" dirty="0">
                <a:solidFill>
                  <a:srgbClr val="FF0000"/>
                </a:solidFill>
              </a:rPr>
              <a:t>Compare your school’s GCSE or A’ Level grades against two other local schools and assess in your opinion this is a measure of the quality of the school.</a:t>
            </a:r>
          </a:p>
          <a:p>
            <a:r>
              <a:rPr lang="en-GB" sz="1600" b="1" dirty="0" smtClean="0">
                <a:solidFill>
                  <a:srgbClr val="FF0000"/>
                </a:solidFill>
              </a:rPr>
              <a:t>P8.4 – Task 19 – </a:t>
            </a:r>
            <a:r>
              <a:rPr lang="en-GB" sz="1600" dirty="0" smtClean="0">
                <a:solidFill>
                  <a:srgbClr val="FF0000"/>
                </a:solidFill>
              </a:rPr>
              <a:t>What methods </a:t>
            </a:r>
            <a:r>
              <a:rPr lang="en-US" sz="1600" dirty="0" smtClean="0">
                <a:solidFill>
                  <a:srgbClr val="FF0000"/>
                </a:solidFill>
              </a:rPr>
              <a:t>could be used </a:t>
            </a:r>
            <a:r>
              <a:rPr lang="en-US" sz="1600" dirty="0">
                <a:solidFill>
                  <a:srgbClr val="FF0000"/>
                </a:solidFill>
              </a:rPr>
              <a:t>to improve </a:t>
            </a:r>
            <a:r>
              <a:rPr lang="en-US" sz="1600" dirty="0" smtClean="0">
                <a:solidFill>
                  <a:srgbClr val="FF0000"/>
                </a:solidFill>
              </a:rPr>
              <a:t>your school’s </a:t>
            </a:r>
            <a:r>
              <a:rPr lang="en-US" sz="1600" dirty="0">
                <a:solidFill>
                  <a:srgbClr val="FF0000"/>
                </a:solidFill>
              </a:rPr>
              <a:t>g</a:t>
            </a:r>
            <a:r>
              <a:rPr lang="en-US" sz="1600" dirty="0" smtClean="0">
                <a:solidFill>
                  <a:srgbClr val="FF0000"/>
                </a:solidFill>
              </a:rPr>
              <a:t>rade performance, in your opinion, make </a:t>
            </a:r>
            <a:r>
              <a:rPr lang="en-US" sz="1600" dirty="0">
                <a:solidFill>
                  <a:srgbClr val="FF0000"/>
                </a:solidFill>
              </a:rPr>
              <a:t>specific recommendations for future business </a:t>
            </a:r>
            <a:r>
              <a:rPr lang="en-US" sz="1600" dirty="0" smtClean="0">
                <a:solidFill>
                  <a:srgbClr val="FF0000"/>
                </a:solidFill>
              </a:rPr>
              <a:t>objectives to guarantee these improvements.</a:t>
            </a:r>
            <a:endParaRPr lang="en-GB" sz="16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400" dirty="0" smtClean="0"/>
              <a:t>P8.4 </a:t>
            </a:r>
            <a:r>
              <a:rPr lang="en-US" sz="2400" dirty="0" smtClean="0"/>
              <a:t>- </a:t>
            </a:r>
            <a:r>
              <a:rPr lang="en-US" sz="2400" dirty="0" smtClean="0"/>
              <a:t>Business performance - </a:t>
            </a:r>
            <a:r>
              <a:rPr lang="en-GB" sz="2400" dirty="0"/>
              <a:t>Comparison with similar businesses </a:t>
            </a:r>
            <a:endParaRPr lang="en-GB" sz="24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5926764"/>
      </p:ext>
    </p:extLst>
  </p:cSld>
  <p:clrMapOvr>
    <a:masterClrMapping/>
  </p:clrMapOvr>
  <p:transition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215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80" dirty="0"/>
              <a:t>Trend analysis is the process of comparing business data over time to identify any consistent results or trends. You can then develop a strategy to respond to these trends in line with your business goals</a:t>
            </a:r>
            <a:r>
              <a:rPr lang="en-US" sz="1680" dirty="0" smtClean="0"/>
              <a:t>.</a:t>
            </a:r>
            <a:endParaRPr lang="en-US" sz="1680" dirty="0"/>
          </a:p>
          <a:p>
            <a:pPr marL="342900" indent="-342900">
              <a:buClr>
                <a:srgbClr val="00B050"/>
              </a:buClr>
              <a:buFont typeface="Wingdings 3" panose="05040102010807070707" pitchFamily="18" charset="2"/>
              <a:buChar char=""/>
            </a:pPr>
            <a:r>
              <a:rPr lang="en-US" sz="1680" dirty="0"/>
              <a:t>Trend analysis helps you understand how your business has performed and predict where current business operations and practices will take you. Done well, it will give you ideas about how you might change things to move your business in the right direction.</a:t>
            </a:r>
          </a:p>
          <a:p>
            <a:pPr marL="342900" indent="-342900">
              <a:buClr>
                <a:srgbClr val="00B050"/>
              </a:buClr>
              <a:buFont typeface="Wingdings 3" panose="05040102010807070707" pitchFamily="18" charset="2"/>
              <a:buChar char=""/>
            </a:pPr>
            <a:r>
              <a:rPr lang="en-US" sz="1680" dirty="0" smtClean="0"/>
              <a:t>You </a:t>
            </a:r>
            <a:r>
              <a:rPr lang="en-US" sz="1680" dirty="0"/>
              <a:t>can use trend analysis to help improve your business by:</a:t>
            </a:r>
          </a:p>
          <a:p>
            <a:pPr marL="568325" indent="-280988">
              <a:buClr>
                <a:srgbClr val="00B050"/>
              </a:buClr>
              <a:buFont typeface="Arial" panose="020B0604020202020204" pitchFamily="34" charset="0"/>
              <a:buChar char="•"/>
            </a:pPr>
            <a:r>
              <a:rPr lang="en-US" sz="1680" dirty="0" smtClean="0"/>
              <a:t>identifying </a:t>
            </a:r>
            <a:r>
              <a:rPr lang="en-US" sz="1680" dirty="0"/>
              <a:t>areas where your business is performing well so you can duplicate success</a:t>
            </a:r>
          </a:p>
          <a:p>
            <a:pPr marL="568325" indent="-280988">
              <a:buClr>
                <a:srgbClr val="00B050"/>
              </a:buClr>
              <a:buFont typeface="Arial" panose="020B0604020202020204" pitchFamily="34" charset="0"/>
              <a:buChar char="•"/>
            </a:pPr>
            <a:r>
              <a:rPr lang="en-US" sz="1680" dirty="0"/>
              <a:t>identifying areas where your business is underperforming</a:t>
            </a:r>
          </a:p>
          <a:p>
            <a:pPr marL="568325" indent="-280988">
              <a:buClr>
                <a:srgbClr val="00B050"/>
              </a:buClr>
              <a:buFont typeface="Arial" panose="020B0604020202020204" pitchFamily="34" charset="0"/>
              <a:buChar char="•"/>
            </a:pPr>
            <a:r>
              <a:rPr lang="en-US" sz="1680" dirty="0"/>
              <a:t>providing evidence to inform your decision making</a:t>
            </a:r>
            <a:r>
              <a:rPr lang="en-US" sz="1680" dirty="0" smtClean="0"/>
              <a:t>.</a:t>
            </a:r>
          </a:p>
          <a:p>
            <a:pPr>
              <a:buClr>
                <a:srgbClr val="00B050"/>
              </a:buClr>
            </a:pPr>
            <a:r>
              <a:rPr lang="en-US" sz="1680" b="1" dirty="0" smtClean="0"/>
              <a:t>Examples </a:t>
            </a:r>
            <a:r>
              <a:rPr lang="en-US" sz="1680" b="1" dirty="0"/>
              <a:t>of Trends</a:t>
            </a:r>
          </a:p>
          <a:p>
            <a:pPr marL="342900" indent="-342900">
              <a:buClr>
                <a:srgbClr val="00B050"/>
              </a:buClr>
              <a:buFont typeface="Wingdings 3" panose="05040102010807070707" pitchFamily="18" charset="2"/>
              <a:buChar char=""/>
            </a:pPr>
            <a:r>
              <a:rPr lang="en-US" sz="1680" dirty="0" smtClean="0"/>
              <a:t>As the boss, </a:t>
            </a:r>
            <a:r>
              <a:rPr lang="en-US" sz="1680" dirty="0"/>
              <a:t>you’ll be interested in a major fluctuation in the median values of a variety of operational and financial concerns, such as monthly sales revenues, product costs and delivery times. </a:t>
            </a:r>
            <a:r>
              <a:rPr lang="en-US" sz="1680" dirty="0" smtClean="0"/>
              <a:t>Trends </a:t>
            </a:r>
            <a:r>
              <a:rPr lang="en-US" sz="1680" dirty="0"/>
              <a:t>can be identified over various time periods and using many different measurement points, such as the number of help desk calls per day and the median number of help desk calls for the month, quarter or </a:t>
            </a:r>
            <a:r>
              <a:rPr lang="en-US" sz="1680" dirty="0" smtClean="0"/>
              <a:t>year.</a:t>
            </a:r>
          </a:p>
        </p:txBody>
      </p:sp>
      <p:sp>
        <p:nvSpPr>
          <p:cNvPr id="8" name="Title 2"/>
          <p:cNvSpPr>
            <a:spLocks noGrp="1"/>
          </p:cNvSpPr>
          <p:nvPr>
            <p:ph type="title"/>
          </p:nvPr>
        </p:nvSpPr>
        <p:spPr>
          <a:xfrm>
            <a:off x="70266" y="72008"/>
            <a:ext cx="8859452" cy="548680"/>
          </a:xfrm>
        </p:spPr>
        <p:txBody>
          <a:bodyPr>
            <a:noAutofit/>
          </a:bodyPr>
          <a:lstStyle/>
          <a:p>
            <a:r>
              <a:rPr lang="en-US" sz="3400" dirty="0" smtClean="0"/>
              <a:t>P8.4 - Business performance - </a:t>
            </a:r>
            <a:r>
              <a:rPr lang="en-GB" sz="3600" dirty="0" smtClean="0"/>
              <a:t>Trends over time </a:t>
            </a:r>
            <a:endParaRPr lang="en-GB" sz="34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071070"/>
      </p:ext>
    </p:extLst>
  </p:cSld>
  <p:clrMapOvr>
    <a:masterClrMapping/>
  </p:clrMapOvr>
  <p:transition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489195"/>
          </a:xfrm>
          <a:prstGeom prst="rect">
            <a:avLst/>
          </a:prstGeom>
        </p:spPr>
        <p:txBody>
          <a:bodyPr wrap="square">
            <a:spAutoFit/>
          </a:bodyPr>
          <a:lstStyle/>
          <a:p>
            <a:pPr>
              <a:buClr>
                <a:srgbClr val="00B050"/>
              </a:buClr>
            </a:pPr>
            <a:r>
              <a:rPr lang="en-US" sz="1670" b="1" dirty="0" smtClean="0"/>
              <a:t>Trend </a:t>
            </a:r>
            <a:r>
              <a:rPr lang="en-US" sz="1670" b="1" dirty="0"/>
              <a:t>Analysis</a:t>
            </a:r>
          </a:p>
          <a:p>
            <a:pPr marL="342900" indent="-342900">
              <a:buClr>
                <a:srgbClr val="00B050"/>
              </a:buClr>
              <a:buFont typeface="Wingdings 3" panose="05040102010807070707" pitchFamily="18" charset="2"/>
              <a:buChar char=""/>
            </a:pPr>
            <a:r>
              <a:rPr lang="en-US" sz="1670" dirty="0"/>
              <a:t>The direction, the movements and the course of a trend suggest not only what happened in the past but what might happen in the future. The objective of the trend analysis is the resolution of a particular question, such as “Is the number of system failures increasing over time?” and “Does the sales growth justify the installation of an additional production line?” The analysis answers the question by evaluating changes in a collection of values of a variable, such as the changes in the mean daily sales revenues for a product, mean monthly failures of a product part or the actual number of daily help desk calls over time</a:t>
            </a:r>
            <a:r>
              <a:rPr lang="en-US" sz="1670" dirty="0" smtClean="0"/>
              <a:t>. </a:t>
            </a:r>
            <a:r>
              <a:rPr lang="en-US" sz="1670" dirty="0"/>
              <a:t>From these historic values, it's possible to derive expected values at particular points, which form a sequence of values or a trend that is progressively increasing or decreasing.</a:t>
            </a:r>
          </a:p>
          <a:p>
            <a:pPr>
              <a:buClr>
                <a:srgbClr val="00B050"/>
              </a:buClr>
            </a:pPr>
            <a:r>
              <a:rPr lang="en-US" sz="1670" b="1" dirty="0"/>
              <a:t>Purpose of Trend Analysis</a:t>
            </a:r>
          </a:p>
          <a:p>
            <a:pPr marL="342900" indent="-342900">
              <a:buClr>
                <a:srgbClr val="00B050"/>
              </a:buClr>
              <a:buFont typeface="Wingdings 3" panose="05040102010807070707" pitchFamily="18" charset="2"/>
              <a:buChar char=""/>
            </a:pPr>
            <a:r>
              <a:rPr lang="en-US" sz="1670" dirty="0"/>
              <a:t>Small-business leaders make mistakes, and those mistakes can be costly. Trend analysis is a decision tool that leaders use to guide the selection and limit the risk of operational, tactical and financial </a:t>
            </a:r>
            <a:r>
              <a:rPr lang="en-US" sz="1670" dirty="0" smtClean="0"/>
              <a:t>strategies in order to </a:t>
            </a:r>
            <a:r>
              <a:rPr lang="en-US" sz="1670" dirty="0"/>
              <a:t>make choices based on </a:t>
            </a:r>
            <a:r>
              <a:rPr lang="en-US" sz="1670" dirty="0" smtClean="0"/>
              <a:t>trends</a:t>
            </a:r>
          </a:p>
          <a:p>
            <a:pPr>
              <a:buClr>
                <a:srgbClr val="00B050"/>
              </a:buClr>
            </a:pPr>
            <a:r>
              <a:rPr lang="en-US" sz="1670" b="1" dirty="0" smtClean="0">
                <a:solidFill>
                  <a:srgbClr val="FF0000"/>
                </a:solidFill>
              </a:rPr>
              <a:t>P8.4 – Task 20 - </a:t>
            </a:r>
            <a:r>
              <a:rPr lang="en-US" sz="1670" dirty="0" smtClean="0">
                <a:solidFill>
                  <a:srgbClr val="FF0000"/>
                </a:solidFill>
              </a:rPr>
              <a:t>A</a:t>
            </a:r>
            <a:r>
              <a:rPr lang="en-US" sz="1670" dirty="0" smtClean="0">
                <a:solidFill>
                  <a:srgbClr val="FF0000"/>
                </a:solidFill>
              </a:rPr>
              <a:t>ssess the current performance of your school GCSE or A’ Level grades against its past performance. How could the school act upon this information.</a:t>
            </a:r>
            <a:endParaRPr lang="en-GB" sz="167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400" dirty="0" smtClean="0"/>
              <a:t>P8.4 - Business performance - </a:t>
            </a:r>
            <a:r>
              <a:rPr lang="en-GB" sz="3600" dirty="0" smtClean="0"/>
              <a:t>Trends over time </a:t>
            </a:r>
            <a:endParaRPr lang="en-GB" sz="3400" dirty="0"/>
          </a:p>
        </p:txBody>
      </p:sp>
      <p:graphicFrame>
        <p:nvGraphicFramePr>
          <p:cNvPr id="6" name="Table 5"/>
          <p:cNvGraphicFramePr>
            <a:graphicFrameLocks noGrp="1"/>
          </p:cNvGraphicFramePr>
          <p:nvPr>
            <p:extLst>
              <p:ext uri="{D42A27DB-BD31-4B8C-83A1-F6EECF244321}">
                <p14:modId xmlns:p14="http://schemas.microsoft.com/office/powerpoint/2010/main" val="293518787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819739"/>
      </p:ext>
    </p:extLst>
  </p:cSld>
  <p:clrMapOvr>
    <a:masterClrMapping/>
  </p:clrMapOvr>
  <p:transition advClick="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US" sz="2290" dirty="0" smtClean="0"/>
              <a:t>P8.4 </a:t>
            </a:r>
            <a:r>
              <a:rPr lang="en-US" sz="2290" dirty="0"/>
              <a:t>- Methods used to improve business performance </a:t>
            </a:r>
            <a:r>
              <a:rPr lang="en-US" sz="2290" dirty="0" smtClean="0"/>
              <a:t>- </a:t>
            </a:r>
            <a:r>
              <a:rPr lang="en-GB" sz="2290" dirty="0" smtClean="0"/>
              <a:t>Quality Control</a:t>
            </a:r>
            <a:endParaRPr lang="en-GB" sz="2290" b="1" dirty="0" smtClean="0"/>
          </a:p>
        </p:txBody>
      </p:sp>
      <p:sp>
        <p:nvSpPr>
          <p:cNvPr id="8" name="Rectangle 7"/>
          <p:cNvSpPr/>
          <p:nvPr/>
        </p:nvSpPr>
        <p:spPr>
          <a:xfrm>
            <a:off x="304800" y="1143000"/>
            <a:ext cx="6663284" cy="5509200"/>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600" dirty="0" smtClean="0"/>
              <a:t>There are many different methods companies can use to improve the business performance, We will look at 3 of these:</a:t>
            </a:r>
          </a:p>
          <a:p>
            <a:pPr marL="519113" indent="-285750">
              <a:spcAft>
                <a:spcPts val="0"/>
              </a:spcAft>
              <a:buClr>
                <a:srgbClr val="00B050"/>
              </a:buClr>
              <a:buFont typeface="Arial" panose="020B0604020202020204" pitchFamily="34" charset="0"/>
              <a:buChar char="•"/>
            </a:pPr>
            <a:r>
              <a:rPr lang="en-GB" sz="1600" dirty="0" smtClean="0"/>
              <a:t>Quality Control techniques</a:t>
            </a:r>
          </a:p>
          <a:p>
            <a:pPr marL="519113" indent="-285750">
              <a:spcAft>
                <a:spcPts val="0"/>
              </a:spcAft>
              <a:buClr>
                <a:srgbClr val="00B050"/>
              </a:buClr>
              <a:buFont typeface="Arial" panose="020B0604020202020204" pitchFamily="34" charset="0"/>
              <a:buChar char="•"/>
            </a:pPr>
            <a:r>
              <a:rPr lang="en-GB" sz="1600" dirty="0" smtClean="0"/>
              <a:t>Kaizen performance</a:t>
            </a:r>
          </a:p>
          <a:p>
            <a:pPr marL="519113" indent="-285750">
              <a:spcAft>
                <a:spcPts val="0"/>
              </a:spcAft>
              <a:buClr>
                <a:srgbClr val="00B050"/>
              </a:buClr>
              <a:buFont typeface="Arial" panose="020B0604020202020204" pitchFamily="34" charset="0"/>
              <a:buChar char="•"/>
            </a:pPr>
            <a:r>
              <a:rPr lang="en-GB" sz="1600" dirty="0" smtClean="0"/>
              <a:t>JIT production methods.</a:t>
            </a:r>
          </a:p>
          <a:p>
            <a:pPr>
              <a:spcAft>
                <a:spcPts val="0"/>
              </a:spcAft>
              <a:buClr>
                <a:srgbClr val="00B050"/>
              </a:buClr>
            </a:pPr>
            <a:r>
              <a:rPr lang="en-GB" sz="1600" b="1" dirty="0" smtClean="0"/>
              <a:t>Quality Control</a:t>
            </a:r>
          </a:p>
          <a:p>
            <a:pPr marL="269875" indent="-269875">
              <a:spcAft>
                <a:spcPts val="0"/>
              </a:spcAft>
              <a:buClr>
                <a:srgbClr val="00B050"/>
              </a:buClr>
              <a:buFont typeface="Wingdings 3" pitchFamily="18" charset="2"/>
              <a:buChar char=""/>
            </a:pPr>
            <a:r>
              <a:rPr lang="en-GB" sz="1600" dirty="0" smtClean="0"/>
              <a:t>Imagine </a:t>
            </a:r>
            <a:r>
              <a:rPr lang="en-GB" sz="1600" dirty="0" smtClean="0"/>
              <a:t>you went to the shops and bought a track suit, took it home and found it had a tear in it – you would not be a happy customer. The business would get a bad reputation if this happened often and would lose sales .</a:t>
            </a:r>
          </a:p>
          <a:p>
            <a:pPr marL="269875" indent="-269875">
              <a:spcAft>
                <a:spcPts val="0"/>
              </a:spcAft>
              <a:buClr>
                <a:srgbClr val="00B050"/>
              </a:buClr>
              <a:buFont typeface="Wingdings 3" pitchFamily="18" charset="2"/>
              <a:buChar char=""/>
            </a:pPr>
            <a:r>
              <a:rPr lang="en-GB" sz="1600" dirty="0" smtClean="0"/>
              <a:t>You would return the product and expect a replacement. If the shop refused to replace the goods you would feel cheated and in some countries there are laws to protect the customer in this situation so the shops have to replace the goods or refund the price.</a:t>
            </a:r>
          </a:p>
          <a:p>
            <a:pPr marL="269875" indent="-269875">
              <a:spcAft>
                <a:spcPts val="0"/>
              </a:spcAft>
              <a:buClr>
                <a:srgbClr val="00B050"/>
              </a:buClr>
              <a:buFont typeface="Wingdings 3" pitchFamily="18" charset="2"/>
              <a:buChar char=""/>
            </a:pPr>
            <a:r>
              <a:rPr lang="en-GB" sz="1600" dirty="0" smtClean="0"/>
              <a:t>Therefore a business will try to ensure that the products or services are free of faults or defects.</a:t>
            </a:r>
          </a:p>
          <a:p>
            <a:pPr marL="688975" indent="-269875">
              <a:spcAft>
                <a:spcPts val="0"/>
              </a:spcAft>
              <a:buClr>
                <a:srgbClr val="00B050"/>
              </a:buClr>
              <a:buFont typeface="Arial" panose="020B0604020202020204" pitchFamily="34" charset="0"/>
              <a:buChar char="•"/>
            </a:pPr>
            <a:r>
              <a:rPr lang="en-GB" sz="1600" dirty="0" smtClean="0"/>
              <a:t>This will ensure that the business:</a:t>
            </a:r>
          </a:p>
          <a:p>
            <a:pPr marL="688975" indent="-269875">
              <a:spcAft>
                <a:spcPts val="0"/>
              </a:spcAft>
              <a:buClr>
                <a:srgbClr val="00B050"/>
              </a:buClr>
              <a:buFont typeface="Arial" panose="020B0604020202020204" pitchFamily="34" charset="0"/>
              <a:buChar char="•"/>
            </a:pPr>
            <a:r>
              <a:rPr lang="en-GB" sz="1600" dirty="0" smtClean="0"/>
              <a:t>Establishes a brand image</a:t>
            </a:r>
          </a:p>
          <a:p>
            <a:pPr marL="688975" indent="-269875">
              <a:spcAft>
                <a:spcPts val="0"/>
              </a:spcAft>
              <a:buClr>
                <a:srgbClr val="00B050"/>
              </a:buClr>
              <a:buFont typeface="Arial" panose="020B0604020202020204" pitchFamily="34" charset="0"/>
              <a:buChar char="•"/>
            </a:pPr>
            <a:r>
              <a:rPr lang="en-GB" sz="1600" dirty="0" smtClean="0"/>
              <a:t>Builds brand loyalty</a:t>
            </a:r>
          </a:p>
          <a:p>
            <a:pPr marL="688975" indent="-269875">
              <a:spcAft>
                <a:spcPts val="0"/>
              </a:spcAft>
              <a:buClr>
                <a:srgbClr val="00B050"/>
              </a:buClr>
              <a:buFont typeface="Arial" panose="020B0604020202020204" pitchFamily="34" charset="0"/>
              <a:buChar char="•"/>
            </a:pPr>
            <a:r>
              <a:rPr lang="en-GB" sz="1600" dirty="0" smtClean="0"/>
              <a:t>Will maintain a good reputation</a:t>
            </a:r>
          </a:p>
          <a:p>
            <a:pPr marL="688975" indent="-269875">
              <a:spcAft>
                <a:spcPts val="0"/>
              </a:spcAft>
              <a:buClr>
                <a:srgbClr val="00B050"/>
              </a:buClr>
              <a:buFont typeface="Arial" panose="020B0604020202020204" pitchFamily="34" charset="0"/>
              <a:buChar char="•"/>
            </a:pPr>
            <a:r>
              <a:rPr lang="en-GB" sz="1600" dirty="0" smtClean="0"/>
              <a:t>Will help increase sales</a:t>
            </a:r>
          </a:p>
          <a:p>
            <a:pPr marL="688975" indent="-269875">
              <a:spcAft>
                <a:spcPts val="0"/>
              </a:spcAft>
              <a:buClr>
                <a:srgbClr val="00B050"/>
              </a:buClr>
              <a:buFont typeface="Arial" panose="020B0604020202020204" pitchFamily="34" charset="0"/>
              <a:buChar char="•"/>
            </a:pPr>
            <a:r>
              <a:rPr lang="en-GB" sz="1600" dirty="0" smtClean="0"/>
              <a:t>Attract new customers.</a:t>
            </a:r>
            <a:endParaRPr lang="en-GB" sz="1600" dirty="0"/>
          </a:p>
        </p:txBody>
      </p:sp>
      <p:graphicFrame>
        <p:nvGraphicFramePr>
          <p:cNvPr id="11" name="Table 10"/>
          <p:cNvGraphicFramePr>
            <a:graphicFrameLocks noGrp="1"/>
          </p:cNvGraphicFramePr>
          <p:nvPr>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984168"/>
      </p:ext>
    </p:extLst>
  </p:cSld>
  <p:clrMapOvr>
    <a:masterClrMapping/>
  </p:clrMapOvr>
  <p:transition advClick="0"/>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4800" y="1143000"/>
            <a:ext cx="6663284" cy="5306068"/>
          </a:xfrm>
          <a:prstGeom prst="rect">
            <a:avLst/>
          </a:prstGeom>
        </p:spPr>
        <p:txBody>
          <a:bodyPr wrap="square">
            <a:spAutoFit/>
          </a:bodyPr>
          <a:lstStyle/>
          <a:p>
            <a:pPr marL="269875" indent="-269875">
              <a:spcAft>
                <a:spcPts val="600"/>
              </a:spcAft>
              <a:buClr>
                <a:srgbClr val="00B050"/>
              </a:buClr>
              <a:buFont typeface="Wingdings 3" pitchFamily="18" charset="2"/>
              <a:buChar char=""/>
            </a:pPr>
            <a:r>
              <a:rPr lang="en-GB" sz="1930" dirty="0" smtClean="0"/>
              <a:t>If the quality is not maintained the business will:</a:t>
            </a:r>
          </a:p>
          <a:p>
            <a:pPr marL="631825" indent="-269875">
              <a:spcAft>
                <a:spcPts val="600"/>
              </a:spcAft>
              <a:buClr>
                <a:srgbClr val="00B050"/>
              </a:buClr>
              <a:buFont typeface="Arial" pitchFamily="34" charset="0"/>
              <a:buChar char="•"/>
            </a:pPr>
            <a:r>
              <a:rPr lang="en-GB" sz="1930" dirty="0" smtClean="0"/>
              <a:t>Lose customers to other brands</a:t>
            </a:r>
          </a:p>
          <a:p>
            <a:pPr marL="631825" indent="-269875">
              <a:spcAft>
                <a:spcPts val="600"/>
              </a:spcAft>
              <a:buClr>
                <a:srgbClr val="00B050"/>
              </a:buClr>
              <a:buFont typeface="Arial" pitchFamily="34" charset="0"/>
              <a:buChar char="•"/>
            </a:pPr>
            <a:r>
              <a:rPr lang="en-GB" sz="1930" dirty="0" smtClean="0"/>
              <a:t>Have to replace faulty products or repeat poor service which raises production costs for the business.</a:t>
            </a:r>
          </a:p>
          <a:p>
            <a:pPr marL="631825" indent="-269875">
              <a:spcAft>
                <a:spcPts val="600"/>
              </a:spcAft>
              <a:buClr>
                <a:srgbClr val="00B050"/>
              </a:buClr>
              <a:buFont typeface="Arial" pitchFamily="34" charset="0"/>
              <a:buChar char="•"/>
            </a:pPr>
            <a:r>
              <a:rPr lang="en-GB" sz="1930" dirty="0" smtClean="0"/>
              <a:t>Have customers who tell other people about their experiences and this may give the business a bad reputation leading to lower sales and profits.</a:t>
            </a:r>
          </a:p>
          <a:p>
            <a:pPr marL="269875" indent="-269875">
              <a:spcAft>
                <a:spcPts val="600"/>
              </a:spcAft>
              <a:buClr>
                <a:srgbClr val="00B050"/>
              </a:buClr>
              <a:buFont typeface="Wingdings 3" pitchFamily="18" charset="2"/>
              <a:buChar char=""/>
            </a:pPr>
            <a:r>
              <a:rPr lang="en-GB" sz="1930" dirty="0" smtClean="0"/>
              <a:t>What does </a:t>
            </a:r>
            <a:r>
              <a:rPr lang="en-GB" sz="1930" b="1" dirty="0" smtClean="0"/>
              <a:t>quality</a:t>
            </a:r>
            <a:r>
              <a:rPr lang="en-GB" sz="1930" dirty="0" smtClean="0"/>
              <a:t> mean?</a:t>
            </a:r>
          </a:p>
          <a:p>
            <a:pPr marL="269875" indent="-269875">
              <a:spcAft>
                <a:spcPts val="600"/>
              </a:spcAft>
              <a:buClr>
                <a:srgbClr val="00B050"/>
              </a:buClr>
              <a:buFont typeface="Wingdings 3" pitchFamily="18" charset="2"/>
              <a:buChar char=""/>
            </a:pPr>
            <a:r>
              <a:rPr lang="en-GB" sz="1930" dirty="0" smtClean="0"/>
              <a:t>Quality does not just mean producing a high-quality product or service. Ask yourself – if you buy a low-priced  remote controlled toy car would you expect it to work as well as an expensive toy car? The answer will probably be no. But you do expect your low-priced product to be perfect and not have any faults.</a:t>
            </a:r>
          </a:p>
          <a:p>
            <a:pPr marL="269875" indent="-269875">
              <a:spcAft>
                <a:spcPts val="600"/>
              </a:spcAft>
              <a:buClr>
                <a:srgbClr val="00B050"/>
              </a:buClr>
              <a:buFont typeface="Wingdings 3" pitchFamily="18" charset="2"/>
              <a:buChar char=""/>
            </a:pPr>
            <a:r>
              <a:rPr lang="en-GB" sz="1930" dirty="0" smtClean="0">
                <a:solidFill>
                  <a:srgbClr val="0070C0"/>
                </a:solidFill>
              </a:rPr>
              <a:t>Remember that ‘</a:t>
            </a:r>
            <a:r>
              <a:rPr lang="en-GB" sz="1930" b="1" dirty="0" smtClean="0">
                <a:solidFill>
                  <a:srgbClr val="0070C0"/>
                </a:solidFill>
              </a:rPr>
              <a:t>quality</a:t>
            </a:r>
            <a:r>
              <a:rPr lang="en-GB" sz="1930" dirty="0" smtClean="0">
                <a:solidFill>
                  <a:srgbClr val="0070C0"/>
                </a:solidFill>
              </a:rPr>
              <a:t>’ does not only mean producing a high-quality product or service.</a:t>
            </a:r>
            <a:endParaRPr lang="en-GB" sz="1930" dirty="0">
              <a:solidFill>
                <a:srgbClr val="0070C0"/>
              </a:solidFill>
            </a:endParaRPr>
          </a:p>
        </p:txBody>
      </p:sp>
      <p:graphicFrame>
        <p:nvGraphicFramePr>
          <p:cNvPr id="10" name="Table 9"/>
          <p:cNvGraphicFramePr>
            <a:graphicFrameLocks noGrp="1"/>
          </p:cNvGraphicFramePr>
          <p:nvPr>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a:spLocks noGrp="1"/>
          </p:cNvSpPr>
          <p:nvPr>
            <p:ph type="title"/>
          </p:nvPr>
        </p:nvSpPr>
        <p:spPr>
          <a:xfrm>
            <a:off x="107504" y="44624"/>
            <a:ext cx="8856984" cy="625434"/>
          </a:xfrm>
        </p:spPr>
        <p:txBody>
          <a:bodyPr>
            <a:noAutofit/>
          </a:bodyPr>
          <a:lstStyle/>
          <a:p>
            <a:r>
              <a:rPr lang="en-US" sz="2290" dirty="0" smtClean="0"/>
              <a:t>P8.4 - Methods used to improve business performance - </a:t>
            </a:r>
            <a:r>
              <a:rPr lang="en-GB" sz="2290" dirty="0" smtClean="0"/>
              <a:t>Quality Control</a:t>
            </a:r>
            <a:endParaRPr lang="en-GB" sz="2290" b="1" dirty="0" smtClean="0"/>
          </a:p>
        </p:txBody>
      </p:sp>
    </p:spTree>
    <p:extLst>
      <p:ext uri="{BB962C8B-B14F-4D97-AF65-F5344CB8AC3E}">
        <p14:creationId xmlns:p14="http://schemas.microsoft.com/office/powerpoint/2010/main" val="2014201275"/>
      </p:ext>
    </p:extLst>
  </p:cSld>
  <p:clrMapOvr>
    <a:masterClrMapping/>
  </p:clrMapOvr>
  <p:transition advClick="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31696" cy="625434"/>
          </a:xfrm>
        </p:spPr>
        <p:txBody>
          <a:bodyPr>
            <a:noAutofit/>
          </a:bodyPr>
          <a:lstStyle/>
          <a:p>
            <a:r>
              <a:rPr lang="en-US" sz="3100" dirty="0" smtClean="0"/>
              <a:t>P8.4 </a:t>
            </a:r>
            <a:r>
              <a:rPr lang="en-US" sz="3100" dirty="0"/>
              <a:t>- </a:t>
            </a:r>
            <a:r>
              <a:rPr lang="en-US" sz="3100" dirty="0" smtClean="0"/>
              <a:t>Business </a:t>
            </a:r>
            <a:r>
              <a:rPr lang="en-US" sz="3100" dirty="0"/>
              <a:t>performance</a:t>
            </a:r>
            <a:r>
              <a:rPr lang="en-GB" sz="3100" dirty="0" smtClean="0"/>
              <a:t> improvement Methods</a:t>
            </a:r>
            <a:endParaRPr lang="en-GB" sz="3100" b="1" dirty="0" smtClean="0"/>
          </a:p>
        </p:txBody>
      </p:sp>
      <p:sp>
        <p:nvSpPr>
          <p:cNvPr id="8" name="Rectangle 7"/>
          <p:cNvSpPr/>
          <p:nvPr/>
        </p:nvSpPr>
        <p:spPr>
          <a:xfrm>
            <a:off x="304800" y="1143000"/>
            <a:ext cx="6663284" cy="163275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430" dirty="0" smtClean="0">
                <a:solidFill>
                  <a:srgbClr val="0070C0"/>
                </a:solidFill>
              </a:rPr>
              <a:t>What do you expect, as a customer, from the following products or services.</a:t>
            </a:r>
          </a:p>
          <a:p>
            <a:pPr marL="566738" indent="-269875">
              <a:spcAft>
                <a:spcPts val="0"/>
              </a:spcAft>
              <a:buClr>
                <a:srgbClr val="00B050"/>
              </a:buClr>
              <a:buFont typeface="Arial" pitchFamily="34" charset="0"/>
              <a:buChar char="•"/>
            </a:pPr>
            <a:r>
              <a:rPr lang="en-GB" sz="1430" dirty="0" smtClean="0">
                <a:solidFill>
                  <a:srgbClr val="0070C0"/>
                </a:solidFill>
              </a:rPr>
              <a:t>A meal at McDonald’s</a:t>
            </a:r>
          </a:p>
          <a:p>
            <a:pPr marL="566738" indent="-269875">
              <a:spcAft>
                <a:spcPts val="0"/>
              </a:spcAft>
              <a:buClr>
                <a:srgbClr val="00B050"/>
              </a:buClr>
              <a:buFont typeface="Arial" pitchFamily="34" charset="0"/>
              <a:buChar char="•"/>
            </a:pPr>
            <a:r>
              <a:rPr lang="en-GB" sz="1430" dirty="0" smtClean="0">
                <a:solidFill>
                  <a:srgbClr val="0070C0"/>
                </a:solidFill>
              </a:rPr>
              <a:t>A meal at a restaurant at the Sail hotel in Dubai.</a:t>
            </a:r>
          </a:p>
          <a:p>
            <a:pPr marL="566738" indent="-269875">
              <a:spcAft>
                <a:spcPts val="0"/>
              </a:spcAft>
              <a:buClr>
                <a:srgbClr val="00B050"/>
              </a:buClr>
              <a:buFont typeface="Arial" pitchFamily="34" charset="0"/>
              <a:buChar char="•"/>
            </a:pPr>
            <a:r>
              <a:rPr lang="en-GB" sz="1430" dirty="0" smtClean="0">
                <a:solidFill>
                  <a:srgbClr val="0070C0"/>
                </a:solidFill>
              </a:rPr>
              <a:t>A Ferrari car</a:t>
            </a:r>
          </a:p>
          <a:p>
            <a:pPr marL="566738" indent="-269875">
              <a:spcAft>
                <a:spcPts val="0"/>
              </a:spcAft>
              <a:buClr>
                <a:srgbClr val="00B050"/>
              </a:buClr>
              <a:buFont typeface="Arial" pitchFamily="34" charset="0"/>
              <a:buChar char="•"/>
            </a:pPr>
            <a:r>
              <a:rPr lang="en-GB" sz="1430" dirty="0" smtClean="0">
                <a:solidFill>
                  <a:srgbClr val="0070C0"/>
                </a:solidFill>
              </a:rPr>
              <a:t>Tato’s Nano car</a:t>
            </a:r>
          </a:p>
          <a:p>
            <a:pPr marL="566738" indent="-269875">
              <a:spcAft>
                <a:spcPts val="0"/>
              </a:spcAft>
              <a:buClr>
                <a:srgbClr val="00B050"/>
              </a:buClr>
              <a:buFont typeface="Arial" pitchFamily="34" charset="0"/>
              <a:buChar char="•"/>
            </a:pPr>
            <a:r>
              <a:rPr lang="en-GB" sz="1430" dirty="0" smtClean="0">
                <a:solidFill>
                  <a:srgbClr val="0070C0"/>
                </a:solidFill>
              </a:rPr>
              <a:t>Football lessons from a coach at a hotel football club.</a:t>
            </a:r>
          </a:p>
          <a:p>
            <a:pPr marL="566738" indent="-269875">
              <a:spcAft>
                <a:spcPts val="0"/>
              </a:spcAft>
              <a:buClr>
                <a:srgbClr val="00B050"/>
              </a:buClr>
              <a:buFont typeface="Arial" pitchFamily="34" charset="0"/>
              <a:buChar char="•"/>
            </a:pPr>
            <a:r>
              <a:rPr lang="en-GB" sz="1430" dirty="0" smtClean="0">
                <a:solidFill>
                  <a:srgbClr val="0070C0"/>
                </a:solidFill>
              </a:rPr>
              <a:t>Football lessons from a coach at Liverpool FC.</a:t>
            </a:r>
          </a:p>
        </p:txBody>
      </p:sp>
      <p:sp>
        <p:nvSpPr>
          <p:cNvPr id="10" name="Rectangle 9"/>
          <p:cNvSpPr/>
          <p:nvPr/>
        </p:nvSpPr>
        <p:spPr>
          <a:xfrm>
            <a:off x="304800" y="4953000"/>
            <a:ext cx="6652014" cy="163275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430" dirty="0" smtClean="0"/>
              <a:t>A manufacturing business needs a product with a good design, then it needs to ensure that it is manufacturing without any faults and the product needs to satisfy expectations with its level of customer service, delivery times and convenience.</a:t>
            </a:r>
          </a:p>
          <a:p>
            <a:pPr marL="269875" indent="-269875">
              <a:spcAft>
                <a:spcPts val="0"/>
              </a:spcAft>
              <a:buClr>
                <a:srgbClr val="00B050"/>
              </a:buClr>
              <a:buFont typeface="Wingdings 3" pitchFamily="18" charset="2"/>
              <a:buChar char=""/>
            </a:pPr>
            <a:r>
              <a:rPr lang="en-GB" sz="1430" dirty="0" smtClean="0"/>
              <a:t>Therefore quality is a very important part of any business in both the manufacturing and service sectors. There are several ways businesses can ensure that they produce a good quality product or provide a good service.</a:t>
            </a:r>
          </a:p>
        </p:txBody>
      </p:sp>
      <p:pic>
        <p:nvPicPr>
          <p:cNvPr id="1026" name="Picture 2" descr="http://www.mcdonalds.com/content/dam/McDonalds/bundleinstance/mcdonalds-Double-Quarter-Pounder-with-Cheese-Extra-Value-Meal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083596"/>
            <a:ext cx="1089827" cy="1176697"/>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www.marshu.com/images-website/collection-architecture/burj-al-arab-hotel-emirates/burj-al-arab-dubai-hotel-sail-arab-emirates-1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2270" r="3193" b="13863"/>
          <a:stretch/>
        </p:blipFill>
        <p:spPr bwMode="auto">
          <a:xfrm>
            <a:off x="1623226" y="3717577"/>
            <a:ext cx="891373" cy="119970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488gtb.ferrari.com/img/carHom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11248" y="2958882"/>
            <a:ext cx="2515708" cy="114539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motoringedge.com/wp-content/uploads/2014/05/nanotwisthome.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635" t="5655" r="15152" b="7579"/>
          <a:stretch/>
        </p:blipFill>
        <p:spPr bwMode="auto">
          <a:xfrm>
            <a:off x="3241273" y="3770057"/>
            <a:ext cx="1711727" cy="1147221"/>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4" name="Picture 10" descr="http://www.perthstjohnstonefc.co.uk/images/community-coach-education-play-respec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2643142"/>
            <a:ext cx="1699014" cy="1090658"/>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6" name="Picture 12" descr="http://www.themalaysiantimes.com.my/wp-content/uploads/2013/12/Liverpool-academy-001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63977" y="3847558"/>
            <a:ext cx="1692837" cy="1015702"/>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14" name="Table 13"/>
          <p:cNvGraphicFramePr>
            <a:graphicFrameLocks noGrp="1"/>
          </p:cNvGraphicFramePr>
          <p:nvPr>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9"/>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9"/>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9"/>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9"/>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9"/>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5" name="Picture 4" descr="Think About"/>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5340267"/>
      </p:ext>
    </p:extLst>
  </p:cSld>
  <p:clrMapOvr>
    <a:masterClrMapping/>
  </p:clrMapOvr>
  <p:transition advClick="0"/>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pPr>
              <a:tabLst>
                <a:tab pos="6684963" algn="l"/>
              </a:tabLst>
            </a:pPr>
            <a:r>
              <a:rPr lang="en-US" sz="3100" dirty="0" smtClean="0"/>
              <a:t>P8.4 </a:t>
            </a:r>
            <a:r>
              <a:rPr lang="en-US" sz="3100" dirty="0"/>
              <a:t>- Business performance</a:t>
            </a:r>
            <a:r>
              <a:rPr lang="en-GB" sz="3100" dirty="0"/>
              <a:t> improvement Methods</a:t>
            </a:r>
            <a:endParaRPr lang="en-GB" sz="3100" b="1" dirty="0" smtClean="0"/>
          </a:p>
        </p:txBody>
      </p:sp>
      <p:sp>
        <p:nvSpPr>
          <p:cNvPr id="10" name="Rectangle 9"/>
          <p:cNvSpPr/>
          <p:nvPr/>
        </p:nvSpPr>
        <p:spPr>
          <a:xfrm>
            <a:off x="304800" y="1143000"/>
            <a:ext cx="6663284" cy="5755422"/>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560" dirty="0" smtClean="0"/>
              <a:t>A traditional way to make sure that products went out of factories with no defects was to have </a:t>
            </a:r>
            <a:r>
              <a:rPr lang="en-GB" sz="1560" b="1" dirty="0" smtClean="0"/>
              <a:t>Quality Control</a:t>
            </a:r>
            <a:r>
              <a:rPr lang="en-GB" sz="1560" dirty="0" smtClean="0"/>
              <a:t> departments whose job it was to take the samples at regular intervals to check for errors. If errors or faults were found then a whole batch of production might have to be scrapped or reworked.</a:t>
            </a:r>
          </a:p>
          <a:p>
            <a:pPr marL="269875" indent="-269875">
              <a:spcAft>
                <a:spcPts val="0"/>
              </a:spcAft>
              <a:buClr>
                <a:srgbClr val="00B050"/>
              </a:buClr>
              <a:buFont typeface="Wingdings 3" pitchFamily="18" charset="2"/>
              <a:buChar char=""/>
            </a:pPr>
            <a:r>
              <a:rPr lang="en-GB" sz="1560" dirty="0" smtClean="0"/>
              <a:t>The Quality Control department would check that quality was being maintained during the production of goods, try to eliminate errors before they occurred, and find any defective products before they occurred, and find any defective products before they want out of the factory to the customers.</a:t>
            </a:r>
          </a:p>
          <a:p>
            <a:pPr marL="269875" indent="-269875">
              <a:spcAft>
                <a:spcPts val="0"/>
              </a:spcAft>
              <a:buClr>
                <a:srgbClr val="00B050"/>
              </a:buClr>
              <a:buFont typeface="Wingdings 3" pitchFamily="18" charset="2"/>
              <a:buChar char=""/>
            </a:pPr>
            <a:r>
              <a:rPr lang="en-GB" sz="1560" dirty="0" smtClean="0"/>
              <a:t>A business may also use a ‘</a:t>
            </a:r>
            <a:r>
              <a:rPr lang="en-GB" sz="1560" b="1" dirty="0" smtClean="0"/>
              <a:t>mystery customer</a:t>
            </a:r>
            <a:r>
              <a:rPr lang="en-GB" sz="1560" dirty="0" smtClean="0"/>
              <a:t>’ to test out the service to check if the quality is as expected.</a:t>
            </a:r>
          </a:p>
          <a:p>
            <a:pPr marL="269875" indent="-269875">
              <a:spcAft>
                <a:spcPts val="0"/>
              </a:spcAft>
              <a:buClr>
                <a:srgbClr val="00B050"/>
              </a:buClr>
              <a:buFont typeface="Wingdings 3" pitchFamily="18" charset="2"/>
              <a:buChar char=""/>
            </a:pPr>
            <a:r>
              <a:rPr lang="en-GB" sz="1560" b="1" dirty="0" smtClean="0"/>
              <a:t>Advantages include:</a:t>
            </a:r>
          </a:p>
          <a:p>
            <a:pPr marL="566738" indent="-269875">
              <a:spcAft>
                <a:spcPts val="0"/>
              </a:spcAft>
              <a:buClr>
                <a:srgbClr val="00B050"/>
              </a:buClr>
              <a:buFont typeface="Arial" pitchFamily="34" charset="0"/>
              <a:buChar char="•"/>
            </a:pPr>
            <a:r>
              <a:rPr lang="en-GB" sz="1560" dirty="0" smtClean="0"/>
              <a:t>Tried to eliminate faults or errors before the customer receives the product or service.</a:t>
            </a:r>
          </a:p>
          <a:p>
            <a:pPr marL="566738" indent="-269875">
              <a:spcAft>
                <a:spcPts val="0"/>
              </a:spcAft>
              <a:buClr>
                <a:srgbClr val="00B050"/>
              </a:buClr>
              <a:buFont typeface="Arial" pitchFamily="34" charset="0"/>
              <a:buChar char="•"/>
            </a:pPr>
            <a:r>
              <a:rPr lang="en-GB" sz="1560" dirty="0" smtClean="0"/>
              <a:t>Less training required for the workers</a:t>
            </a:r>
          </a:p>
          <a:p>
            <a:pPr marL="269875" indent="-269875">
              <a:spcAft>
                <a:spcPts val="0"/>
              </a:spcAft>
              <a:buClr>
                <a:srgbClr val="00B050"/>
              </a:buClr>
              <a:buFont typeface="Wingdings 3" pitchFamily="18" charset="2"/>
              <a:buChar char=""/>
            </a:pPr>
            <a:r>
              <a:rPr lang="en-GB" sz="1560" b="1" dirty="0" smtClean="0"/>
              <a:t>Disadvantages include:</a:t>
            </a:r>
          </a:p>
          <a:p>
            <a:pPr marL="566738" indent="-269875">
              <a:spcAft>
                <a:spcPts val="0"/>
              </a:spcAft>
              <a:buClr>
                <a:srgbClr val="00B050"/>
              </a:buClr>
              <a:buFont typeface="Arial" pitchFamily="34" charset="0"/>
              <a:buChar char="•"/>
            </a:pPr>
            <a:r>
              <a:rPr lang="en-GB" sz="1560" dirty="0" smtClean="0"/>
              <a:t>Expensive as employees need to be paid to check the product or service</a:t>
            </a:r>
          </a:p>
          <a:p>
            <a:pPr marL="566738" indent="-269875">
              <a:spcAft>
                <a:spcPts val="0"/>
              </a:spcAft>
              <a:buClr>
                <a:srgbClr val="00B050"/>
              </a:buClr>
              <a:buFont typeface="Arial" pitchFamily="34" charset="0"/>
              <a:buChar char="•"/>
            </a:pPr>
            <a:r>
              <a:rPr lang="en-GB" sz="1560" dirty="0" smtClean="0"/>
              <a:t>Identifies the fault but does not find why the fault occurred and therefore is difficult to remove the problem.</a:t>
            </a:r>
          </a:p>
          <a:p>
            <a:pPr marL="566738" indent="-269875">
              <a:spcAft>
                <a:spcPts val="0"/>
              </a:spcAft>
              <a:buClr>
                <a:srgbClr val="00B050"/>
              </a:buClr>
              <a:buFont typeface="Arial" pitchFamily="34" charset="0"/>
              <a:buChar char="•"/>
            </a:pPr>
            <a:r>
              <a:rPr lang="en-GB" sz="1560" dirty="0" smtClean="0"/>
              <a:t>Increased costs if products have to be scrapped or reworked or service repeated.</a:t>
            </a:r>
          </a:p>
        </p:txBody>
      </p:sp>
      <p:graphicFrame>
        <p:nvGraphicFramePr>
          <p:cNvPr id="8" name="Table 7"/>
          <p:cNvGraphicFramePr>
            <a:graphicFrameLocks noGrp="1"/>
          </p:cNvGraphicFramePr>
          <p:nvPr>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10716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0766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70" b="1" dirty="0" smtClean="0"/>
              <a:t>Avoiding debts </a:t>
            </a:r>
            <a:r>
              <a:rPr lang="en-US" sz="2070" dirty="0" smtClean="0"/>
              <a:t>– It is a given that companies need access to money and to avoid debts as much as possible. Most debts in the business world are inevitable, companies like the building trade owe money until the job is done, others are owed money from businesses that are slow to receive. This leads to a cash flow crisis which can cripple a company.</a:t>
            </a:r>
          </a:p>
          <a:p>
            <a:pPr marL="342900" indent="-342900">
              <a:buClr>
                <a:srgbClr val="00B050"/>
              </a:buClr>
              <a:buFont typeface="Wingdings 3" panose="05040102010807070707" pitchFamily="18" charset="2"/>
              <a:buChar char=""/>
            </a:pPr>
            <a:r>
              <a:rPr lang="en-US" sz="2070" b="1" dirty="0"/>
              <a:t>K</a:t>
            </a:r>
            <a:r>
              <a:rPr lang="en-US" sz="2070" b="1" dirty="0" smtClean="0"/>
              <a:t>eeping </a:t>
            </a:r>
            <a:r>
              <a:rPr lang="en-US" sz="2070" b="1" dirty="0"/>
              <a:t>the money flowing when </a:t>
            </a:r>
            <a:r>
              <a:rPr lang="en-US" sz="2070" b="1" dirty="0" smtClean="0"/>
              <a:t>needed </a:t>
            </a:r>
            <a:r>
              <a:rPr lang="en-US" sz="2070" dirty="0" smtClean="0"/>
              <a:t>– The best of companies keep the money flowing through a range of financial methods, cash flow analysis, budgetary analysis, kitty funds etc. This reduces debts, eases charges on bank payments and keeps creditors happy.</a:t>
            </a:r>
          </a:p>
          <a:p>
            <a:pPr>
              <a:buClr>
                <a:srgbClr val="00B050"/>
              </a:buClr>
            </a:pPr>
            <a:r>
              <a:rPr lang="en-US" sz="2070" b="1" dirty="0" smtClean="0">
                <a:solidFill>
                  <a:srgbClr val="FF0000"/>
                </a:solidFill>
              </a:rPr>
              <a:t>P8.1 - Task 01 </a:t>
            </a:r>
            <a:r>
              <a:rPr lang="en-US" sz="2070" dirty="0" smtClean="0">
                <a:solidFill>
                  <a:srgbClr val="FF0000"/>
                </a:solidFill>
              </a:rPr>
              <a:t>– Research and analyse why a school like </a:t>
            </a:r>
            <a:r>
              <a:rPr lang="en-US" sz="2070" dirty="0" smtClean="0">
                <a:solidFill>
                  <a:srgbClr val="FF0000"/>
                </a:solidFill>
                <a:hlinkClick r:id="rId3"/>
              </a:rPr>
              <a:t>Central Sussex College, Haywards Heath </a:t>
            </a:r>
            <a:r>
              <a:rPr lang="en-US" sz="2070" dirty="0" smtClean="0">
                <a:solidFill>
                  <a:srgbClr val="FF0000"/>
                </a:solidFill>
              </a:rPr>
              <a:t>has gone into debt and been forced to close down. Using the financial reasons, report on why this was allowed to happen.</a:t>
            </a:r>
            <a:endParaRPr lang="en-US" sz="207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900" dirty="0"/>
              <a:t>P8.1 </a:t>
            </a:r>
            <a:r>
              <a:rPr lang="en-US" sz="2900" dirty="0" smtClean="0"/>
              <a:t>- </a:t>
            </a:r>
            <a:r>
              <a:rPr lang="en-US" sz="2900" dirty="0" smtClean="0"/>
              <a:t>The </a:t>
            </a:r>
            <a:r>
              <a:rPr lang="en-US" sz="2900" dirty="0"/>
              <a:t>success/failure of a </a:t>
            </a:r>
            <a:r>
              <a:rPr lang="en-US" sz="2900" dirty="0" smtClean="0"/>
              <a:t>business - Financial</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1085444568"/>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4"/>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4"/>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819355"/>
      </p:ext>
    </p:extLst>
  </p:cSld>
  <p:clrMapOvr>
    <a:masterClrMapping/>
  </p:clrMapOvr>
  <p:transition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US" sz="2200" dirty="0" smtClean="0"/>
              <a:t>P8.4 </a:t>
            </a:r>
            <a:r>
              <a:rPr lang="en-US" sz="2200" dirty="0"/>
              <a:t>- Business performance</a:t>
            </a:r>
            <a:r>
              <a:rPr lang="en-GB" sz="2200" dirty="0"/>
              <a:t> improvement Methods </a:t>
            </a:r>
            <a:r>
              <a:rPr lang="en-GB" sz="2200" dirty="0" smtClean="0"/>
              <a:t>– Quality Assurance</a:t>
            </a:r>
            <a:endParaRPr lang="en-GB" sz="2200" b="1" dirty="0" smtClean="0"/>
          </a:p>
        </p:txBody>
      </p:sp>
      <p:sp>
        <p:nvSpPr>
          <p:cNvPr id="10" name="Rectangle 9"/>
          <p:cNvSpPr/>
          <p:nvPr/>
        </p:nvSpPr>
        <p:spPr>
          <a:xfrm>
            <a:off x="304800" y="1143000"/>
            <a:ext cx="6663284" cy="5373779"/>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GB" sz="1560" dirty="0" smtClean="0"/>
              <a:t>This takes a slightly different approach to quality. The business will make sure quality standards are set and then it will apply these quality standards throughout the business.</a:t>
            </a:r>
          </a:p>
          <a:p>
            <a:pPr marL="269875" indent="-269875">
              <a:spcAft>
                <a:spcPts val="0"/>
              </a:spcAft>
              <a:buClr>
                <a:srgbClr val="00B050"/>
              </a:buClr>
              <a:buFont typeface="Wingdings 3" pitchFamily="18" charset="2"/>
              <a:buChar char=""/>
            </a:pPr>
            <a:r>
              <a:rPr lang="en-GB" sz="1560" dirty="0" smtClean="0"/>
              <a:t>The purpose of quality assurance is the make sure that the customer is satisfied, with the aim of achieving greater sales, increased added value and increased profits. </a:t>
            </a:r>
          </a:p>
          <a:p>
            <a:pPr marL="269875" indent="-269875">
              <a:spcAft>
                <a:spcPts val="0"/>
              </a:spcAft>
              <a:buClr>
                <a:srgbClr val="00B050"/>
              </a:buClr>
              <a:buFont typeface="Wingdings 3" pitchFamily="18" charset="2"/>
              <a:buChar char=""/>
            </a:pPr>
            <a:r>
              <a:rPr lang="en-US" sz="1560" dirty="0" smtClean="0"/>
              <a:t>To implement a </a:t>
            </a:r>
            <a:r>
              <a:rPr lang="en-US" sz="1560" b="1" dirty="0" smtClean="0">
                <a:solidFill>
                  <a:srgbClr val="FF0000"/>
                </a:solidFill>
              </a:rPr>
              <a:t>quality assurance</a:t>
            </a:r>
            <a:r>
              <a:rPr lang="en-US" sz="1560" dirty="0" smtClean="0"/>
              <a:t> system, several aspects of production must be included. Attention must be paid to the design of the product, the components and materials used, delivery schedules, after sales service and quality control procedures. The staff must support the use of this system or it will not be effective.</a:t>
            </a:r>
          </a:p>
          <a:p>
            <a:pPr marL="269875" indent="-269875">
              <a:spcAft>
                <a:spcPts val="0"/>
              </a:spcAft>
              <a:buClr>
                <a:srgbClr val="00B050"/>
              </a:buClr>
              <a:buFont typeface="Wingdings 3" pitchFamily="18" charset="2"/>
              <a:buChar char=""/>
            </a:pPr>
            <a:r>
              <a:rPr lang="en-US" sz="1560" b="1" dirty="0" smtClean="0"/>
              <a:t>Advantages</a:t>
            </a:r>
            <a:r>
              <a:rPr lang="en-US" sz="1560" dirty="0" smtClean="0"/>
              <a:t> include:</a:t>
            </a:r>
          </a:p>
          <a:p>
            <a:pPr marL="568325" indent="-285750">
              <a:spcAft>
                <a:spcPts val="0"/>
              </a:spcAft>
              <a:buClr>
                <a:srgbClr val="00B050"/>
              </a:buClr>
              <a:buSzPct val="120000"/>
              <a:buFont typeface="Arial" panose="020B0604020202020204" pitchFamily="34" charset="0"/>
              <a:buChar char="•"/>
            </a:pPr>
            <a:r>
              <a:rPr lang="en-US" sz="1560" dirty="0" smtClean="0"/>
              <a:t>Tries to eliminate faults or errors before the customer receives the product or service</a:t>
            </a:r>
          </a:p>
          <a:p>
            <a:pPr marL="568325" indent="-285750">
              <a:spcAft>
                <a:spcPts val="0"/>
              </a:spcAft>
              <a:buClr>
                <a:srgbClr val="00B050"/>
              </a:buClr>
              <a:buSzPct val="120000"/>
              <a:buFont typeface="Arial" panose="020B0604020202020204" pitchFamily="34" charset="0"/>
              <a:buChar char="•"/>
            </a:pPr>
            <a:r>
              <a:rPr lang="en-US" sz="1560" dirty="0" smtClean="0"/>
              <a:t>Fewer customer complaints</a:t>
            </a:r>
          </a:p>
          <a:p>
            <a:pPr marL="568325" indent="-285750">
              <a:spcAft>
                <a:spcPts val="0"/>
              </a:spcAft>
              <a:buClr>
                <a:srgbClr val="00B050"/>
              </a:buClr>
              <a:buSzPct val="120000"/>
              <a:buFont typeface="Arial" panose="020B0604020202020204" pitchFamily="34" charset="0"/>
              <a:buChar char="•"/>
            </a:pPr>
            <a:r>
              <a:rPr lang="en-US" sz="1560" dirty="0" smtClean="0"/>
              <a:t>Reduced costs if products do not have to be scrapped or reworked or service repeated.</a:t>
            </a:r>
          </a:p>
          <a:p>
            <a:pPr marL="269875" indent="-269875">
              <a:spcAft>
                <a:spcPts val="0"/>
              </a:spcAft>
              <a:buClr>
                <a:srgbClr val="00B050"/>
              </a:buClr>
              <a:buFont typeface="Wingdings 3" pitchFamily="18" charset="2"/>
              <a:buChar char=""/>
            </a:pPr>
            <a:r>
              <a:rPr lang="en-US" sz="1560" dirty="0" smtClean="0"/>
              <a:t>However there are </a:t>
            </a:r>
            <a:r>
              <a:rPr lang="en-US" sz="1560" b="1" dirty="0" smtClean="0"/>
              <a:t>drawbacks</a:t>
            </a:r>
            <a:r>
              <a:rPr lang="en-US" sz="1560" dirty="0" smtClean="0"/>
              <a:t>:</a:t>
            </a:r>
          </a:p>
          <a:p>
            <a:pPr marL="568325" indent="-285750">
              <a:spcAft>
                <a:spcPts val="0"/>
              </a:spcAft>
              <a:buClr>
                <a:srgbClr val="00B050"/>
              </a:buClr>
              <a:buSzPct val="120000"/>
              <a:buFont typeface="Arial" panose="020B0604020202020204" pitchFamily="34" charset="0"/>
              <a:buChar char="•"/>
            </a:pPr>
            <a:r>
              <a:rPr lang="en-US" sz="1560" dirty="0" smtClean="0"/>
              <a:t>Expensive to train employees to check the product or service.</a:t>
            </a:r>
          </a:p>
          <a:p>
            <a:pPr marL="568325" indent="-285750">
              <a:spcAft>
                <a:spcPts val="0"/>
              </a:spcAft>
              <a:buClr>
                <a:srgbClr val="00B050"/>
              </a:buClr>
              <a:buSzPct val="120000"/>
              <a:buFont typeface="Arial" panose="020B0604020202020204" pitchFamily="34" charset="0"/>
              <a:buChar char="•"/>
            </a:pPr>
            <a:r>
              <a:rPr lang="en-US" sz="1560" dirty="0" smtClean="0"/>
              <a:t>Relies on employees following instructions of standards set.</a:t>
            </a:r>
          </a:p>
          <a:p>
            <a:pPr marL="269875" indent="-269875">
              <a:spcAft>
                <a:spcPts val="0"/>
              </a:spcAft>
              <a:buClr>
                <a:srgbClr val="00B050"/>
              </a:buClr>
              <a:buFont typeface="Wingdings 3" pitchFamily="18" charset="2"/>
              <a:buChar char=""/>
            </a:pPr>
            <a:r>
              <a:rPr lang="en-US" sz="1560" dirty="0" smtClean="0"/>
              <a:t>Total Quality Management (</a:t>
            </a:r>
            <a:r>
              <a:rPr lang="en-US" sz="1560" b="1" dirty="0" smtClean="0"/>
              <a:t>TQM</a:t>
            </a:r>
            <a:r>
              <a:rPr lang="en-US" sz="1560" dirty="0" smtClean="0"/>
              <a:t>) is one approach to implementing a quality assurance system.</a:t>
            </a:r>
            <a:endParaRPr lang="en-GB" sz="1560" dirty="0" smtClean="0"/>
          </a:p>
        </p:txBody>
      </p:sp>
      <p:graphicFrame>
        <p:nvGraphicFramePr>
          <p:cNvPr id="8" name="Table 7"/>
          <p:cNvGraphicFramePr>
            <a:graphicFrameLocks noGrp="1"/>
          </p:cNvGraphicFramePr>
          <p:nvPr>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7076912"/>
      </p:ext>
    </p:extLst>
  </p:cSld>
  <p:clrMapOvr>
    <a:masterClrMapping/>
  </p:clrMapOvr>
  <p:transition advClick="0"/>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731696" cy="625434"/>
          </a:xfrm>
        </p:spPr>
        <p:txBody>
          <a:bodyPr>
            <a:noAutofit/>
          </a:bodyPr>
          <a:lstStyle/>
          <a:p>
            <a:r>
              <a:rPr lang="en-US" sz="3100" dirty="0" smtClean="0"/>
              <a:t>P8.4 </a:t>
            </a:r>
            <a:r>
              <a:rPr lang="en-US" sz="3100" dirty="0"/>
              <a:t>- </a:t>
            </a:r>
            <a:r>
              <a:rPr lang="en-GB" sz="3100" dirty="0" smtClean="0"/>
              <a:t>Methods</a:t>
            </a:r>
            <a:r>
              <a:rPr lang="en-GB" sz="3100" dirty="0" smtClean="0"/>
              <a:t> </a:t>
            </a:r>
            <a:r>
              <a:rPr lang="en-GB" sz="3100" dirty="0" smtClean="0"/>
              <a:t>– Total Quality Management (TQM)</a:t>
            </a:r>
            <a:endParaRPr lang="en-GB" sz="3100" b="1" dirty="0" smtClean="0"/>
          </a:p>
        </p:txBody>
      </p:sp>
      <p:sp>
        <p:nvSpPr>
          <p:cNvPr id="10" name="Rectangle 9"/>
          <p:cNvSpPr/>
          <p:nvPr/>
        </p:nvSpPr>
        <p:spPr>
          <a:xfrm>
            <a:off x="304800" y="1143000"/>
            <a:ext cx="6663284" cy="5179880"/>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40" dirty="0" smtClean="0"/>
              <a:t>Again it is the influence of the Japanese that has changed the way the quality is ensured in many businesses today. It is the idea that </a:t>
            </a:r>
            <a:r>
              <a:rPr lang="en-US" sz="1740" b="1" dirty="0" smtClean="0"/>
              <a:t>Total Quality Management (TQM)</a:t>
            </a:r>
            <a:r>
              <a:rPr lang="en-US" sz="1740" dirty="0" smtClean="0"/>
              <a:t> that is at the heart of many practices. TQM is the continuous improvement of products and processes by focusing on quality at each stage of production.</a:t>
            </a:r>
          </a:p>
          <a:p>
            <a:pPr marL="269875" indent="-269875">
              <a:spcAft>
                <a:spcPts val="0"/>
              </a:spcAft>
              <a:buClr>
                <a:srgbClr val="00B050"/>
              </a:buClr>
              <a:buFont typeface="Wingdings 3" pitchFamily="18" charset="2"/>
              <a:buChar char=""/>
            </a:pPr>
            <a:r>
              <a:rPr lang="en-US" sz="1740" dirty="0" smtClean="0"/>
              <a:t>It tries to get it right first time and not have any defects. There is an emphasis on ensuring that the customer us always satisfied, and the customer can be other people/departments in the same business that you are completing tasks for, not just the final customer. This should mean that quality is maintained throughout the business and no faults should occur, as all employees are concerned with ensuring that a quality good or service is delivered.</a:t>
            </a:r>
          </a:p>
          <a:p>
            <a:pPr marL="269875" indent="-269875">
              <a:spcAft>
                <a:spcPts val="0"/>
              </a:spcAft>
              <a:buClr>
                <a:srgbClr val="00B050"/>
              </a:buClr>
              <a:buFont typeface="Wingdings 3" pitchFamily="18" charset="2"/>
              <a:buChar char=""/>
            </a:pPr>
            <a:r>
              <a:rPr lang="en-US" sz="1740" dirty="0" smtClean="0"/>
              <a:t>TQM should mean that costs will fall. It is closely linked with Kaizen and the use of quality circles. Quality circles are where groups of workers meet regularly and discuss problems and possible solutions. Workers are encouraged to suggest new ideas to reduce waste and ensure zero defects.</a:t>
            </a:r>
            <a:endParaRPr lang="en-GB" sz="1740" dirty="0" smtClean="0"/>
          </a:p>
        </p:txBody>
      </p:sp>
      <p:graphicFrame>
        <p:nvGraphicFramePr>
          <p:cNvPr id="8" name="Table 7"/>
          <p:cNvGraphicFramePr>
            <a:graphicFrameLocks noGrp="1"/>
          </p:cNvGraphicFramePr>
          <p:nvPr>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2580616"/>
      </p:ext>
    </p:extLst>
  </p:cSld>
  <p:clrMapOvr>
    <a:masterClrMapping/>
  </p:clrMapOvr>
  <p:transition advClick="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04800" y="1143000"/>
            <a:ext cx="6663284" cy="3293209"/>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600" b="1" dirty="0" smtClean="0"/>
              <a:t>Advantages</a:t>
            </a:r>
            <a:r>
              <a:rPr lang="en-US" sz="1600" dirty="0" smtClean="0"/>
              <a:t> include:</a:t>
            </a:r>
          </a:p>
          <a:p>
            <a:pPr marL="519113" indent="-285750">
              <a:spcAft>
                <a:spcPts val="0"/>
              </a:spcAft>
              <a:buClr>
                <a:srgbClr val="00B050"/>
              </a:buClr>
              <a:buSzPct val="120000"/>
              <a:buFont typeface="Arial" panose="020B0604020202020204" pitchFamily="34" charset="0"/>
              <a:buChar char="•"/>
            </a:pPr>
            <a:r>
              <a:rPr lang="en-US" sz="1600" dirty="0" smtClean="0"/>
              <a:t>Quality is built into every part of the production of a product or service and becomes central to the ethos of all employees.</a:t>
            </a:r>
          </a:p>
          <a:p>
            <a:pPr marL="519113" indent="-285750">
              <a:spcAft>
                <a:spcPts val="0"/>
              </a:spcAft>
              <a:buClr>
                <a:srgbClr val="00B050"/>
              </a:buClr>
              <a:buSzPct val="120000"/>
              <a:buFont typeface="Arial" panose="020B0604020202020204" pitchFamily="34" charset="0"/>
              <a:buChar char="•"/>
            </a:pPr>
            <a:r>
              <a:rPr lang="en-US" sz="1600" dirty="0"/>
              <a:t>Eliminates all faults or errors before the customers receives </a:t>
            </a:r>
            <a:r>
              <a:rPr lang="en-US" sz="1600" dirty="0" smtClean="0"/>
              <a:t>the product or service as it has a ‘right first time’ approach.</a:t>
            </a:r>
          </a:p>
          <a:p>
            <a:pPr marL="519113" indent="-285750">
              <a:spcAft>
                <a:spcPts val="0"/>
              </a:spcAft>
              <a:buClr>
                <a:srgbClr val="00B050"/>
              </a:buClr>
              <a:buSzPct val="120000"/>
              <a:buFont typeface="Arial" panose="020B0604020202020204" pitchFamily="34" charset="0"/>
              <a:buChar char="•"/>
            </a:pPr>
            <a:r>
              <a:rPr lang="en-US" sz="1600" dirty="0" smtClean="0"/>
              <a:t>No customer complaints and so brand image is improved – leading to higher sales</a:t>
            </a:r>
          </a:p>
          <a:p>
            <a:pPr marL="519113" indent="-285750">
              <a:spcAft>
                <a:spcPts val="0"/>
              </a:spcAft>
              <a:buClr>
                <a:srgbClr val="00B050"/>
              </a:buClr>
              <a:buSzPct val="120000"/>
              <a:buFont typeface="Arial" panose="020B0604020202020204" pitchFamily="34" charset="0"/>
              <a:buChar char="•"/>
            </a:pPr>
            <a:r>
              <a:rPr lang="en-US" sz="1600" dirty="0" smtClean="0"/>
              <a:t>Reduced costs as products do not have to be scrapped or reworked or service repeated.</a:t>
            </a:r>
          </a:p>
          <a:p>
            <a:pPr marL="519113" indent="-285750">
              <a:spcAft>
                <a:spcPts val="0"/>
              </a:spcAft>
              <a:buClr>
                <a:srgbClr val="00B050"/>
              </a:buClr>
              <a:buSzPct val="120000"/>
              <a:buFont typeface="Arial" panose="020B0604020202020204" pitchFamily="34" charset="0"/>
              <a:buChar char="•"/>
            </a:pPr>
            <a:r>
              <a:rPr lang="en-US" sz="1600" dirty="0" smtClean="0"/>
              <a:t>Waste is removed and efficiently increases</a:t>
            </a:r>
          </a:p>
          <a:p>
            <a:pPr marL="269875" indent="-269875">
              <a:spcAft>
                <a:spcPts val="0"/>
              </a:spcAft>
              <a:buClr>
                <a:srgbClr val="00B050"/>
              </a:buClr>
              <a:buFont typeface="Wingdings 3" pitchFamily="18" charset="2"/>
              <a:buChar char=""/>
            </a:pPr>
            <a:r>
              <a:rPr lang="en-US" sz="1600" dirty="0" smtClean="0"/>
              <a:t>However there are </a:t>
            </a:r>
            <a:r>
              <a:rPr lang="en-US" sz="1600" b="1" dirty="0" smtClean="0"/>
              <a:t>drawbacks</a:t>
            </a:r>
            <a:r>
              <a:rPr lang="en-US" sz="1600" dirty="0" smtClean="0"/>
              <a:t>:</a:t>
            </a:r>
          </a:p>
          <a:p>
            <a:pPr marL="519113" indent="-285750">
              <a:spcAft>
                <a:spcPts val="0"/>
              </a:spcAft>
              <a:buClr>
                <a:srgbClr val="00B050"/>
              </a:buClr>
              <a:buSzPct val="120000"/>
              <a:buFont typeface="Arial" panose="020B0604020202020204" pitchFamily="34" charset="0"/>
              <a:buChar char="•"/>
            </a:pPr>
            <a:r>
              <a:rPr lang="en-US" sz="1600" dirty="0" smtClean="0"/>
              <a:t>Expensive to train employees to check the product or service</a:t>
            </a:r>
          </a:p>
          <a:p>
            <a:pPr marL="519113" indent="-285750">
              <a:spcAft>
                <a:spcPts val="0"/>
              </a:spcAft>
              <a:buClr>
                <a:srgbClr val="00B050"/>
              </a:buClr>
              <a:buSzPct val="120000"/>
              <a:buFont typeface="Arial" panose="020B0604020202020204" pitchFamily="34" charset="0"/>
              <a:buChar char="•"/>
            </a:pPr>
            <a:r>
              <a:rPr lang="en-US" sz="1600" dirty="0" smtClean="0"/>
              <a:t>Relies on employees following the TQM ideology.</a:t>
            </a:r>
            <a:endParaRPr lang="en-GB" sz="1600" dirty="0" smtClean="0"/>
          </a:p>
        </p:txBody>
      </p:sp>
      <p:sp>
        <p:nvSpPr>
          <p:cNvPr id="2" name="TextBox 1"/>
          <p:cNvSpPr txBox="1"/>
          <p:nvPr/>
        </p:nvSpPr>
        <p:spPr>
          <a:xfrm>
            <a:off x="381000" y="4436209"/>
            <a:ext cx="1524000" cy="430887"/>
          </a:xfrm>
          <a:prstGeom prst="rect">
            <a:avLst/>
          </a:prstGeom>
          <a:solidFill>
            <a:schemeClr val="tx2">
              <a:lumMod val="20000"/>
              <a:lumOff val="8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TOTAL QUALITY MANAGEMENT</a:t>
            </a:r>
            <a:endParaRPr lang="en-GB" sz="1400" b="1" dirty="0"/>
          </a:p>
        </p:txBody>
      </p:sp>
      <p:sp>
        <p:nvSpPr>
          <p:cNvPr id="8" name="TextBox 7"/>
          <p:cNvSpPr txBox="1"/>
          <p:nvPr/>
        </p:nvSpPr>
        <p:spPr>
          <a:xfrm>
            <a:off x="685800" y="5257800"/>
            <a:ext cx="1524000" cy="430887"/>
          </a:xfrm>
          <a:prstGeom prst="rect">
            <a:avLst/>
          </a:prstGeom>
          <a:solidFill>
            <a:schemeClr val="accent2">
              <a:lumMod val="20000"/>
              <a:lumOff val="8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QUALITY ASSURANCE</a:t>
            </a:r>
            <a:endParaRPr lang="en-GB" sz="1400" b="1" dirty="0"/>
          </a:p>
        </p:txBody>
      </p:sp>
      <p:sp>
        <p:nvSpPr>
          <p:cNvPr id="11" name="TextBox 10"/>
          <p:cNvSpPr txBox="1"/>
          <p:nvPr/>
        </p:nvSpPr>
        <p:spPr>
          <a:xfrm>
            <a:off x="990600" y="6094457"/>
            <a:ext cx="1524000" cy="430887"/>
          </a:xfrm>
          <a:prstGeom prst="rect">
            <a:avLst/>
          </a:prstGeom>
          <a:solidFill>
            <a:schemeClr val="accent3">
              <a:lumMod val="40000"/>
              <a:lumOff val="60000"/>
            </a:schemeClr>
          </a:solidFill>
          <a:ln w="28575">
            <a:solidFill>
              <a:schemeClr val="accent1"/>
            </a:solidFill>
          </a:ln>
          <a:effectLst>
            <a:outerShdw blurRad="50800" dist="38100" dir="2700000" algn="tl" rotWithShape="0">
              <a:prstClr val="black">
                <a:alpha val="40000"/>
              </a:prstClr>
            </a:outerShdw>
          </a:effectLst>
        </p:spPr>
        <p:txBody>
          <a:bodyPr wrap="square" lIns="0" tIns="0" rIns="0" bIns="0" rtlCol="0">
            <a:spAutoFit/>
          </a:bodyPr>
          <a:lstStyle/>
          <a:p>
            <a:pPr algn="ctr"/>
            <a:r>
              <a:rPr lang="en-US" sz="1400" b="1" dirty="0" smtClean="0"/>
              <a:t>QUALITY CONTROL</a:t>
            </a:r>
            <a:endParaRPr lang="en-GB" sz="1400" b="1" dirty="0"/>
          </a:p>
        </p:txBody>
      </p:sp>
      <p:sp>
        <p:nvSpPr>
          <p:cNvPr id="12" name="TextBox 11"/>
          <p:cNvSpPr txBox="1"/>
          <p:nvPr/>
        </p:nvSpPr>
        <p:spPr>
          <a:xfrm>
            <a:off x="2667001" y="4450624"/>
            <a:ext cx="4303940" cy="553998"/>
          </a:xfrm>
          <a:prstGeom prst="rect">
            <a:avLst/>
          </a:prstGeom>
          <a:solidFill>
            <a:schemeClr val="tx2">
              <a:lumMod val="20000"/>
              <a:lumOff val="8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Encourages everyone to think about quality</a:t>
            </a:r>
          </a:p>
          <a:p>
            <a:r>
              <a:rPr lang="en-US" sz="1200" dirty="0" smtClean="0"/>
              <a:t>Quality is the aim of all staff</a:t>
            </a:r>
          </a:p>
          <a:p>
            <a:r>
              <a:rPr lang="en-US" sz="1200" dirty="0" smtClean="0"/>
              <a:t>Customers needs are paramount</a:t>
            </a:r>
            <a:endParaRPr lang="en-GB" sz="1200" dirty="0"/>
          </a:p>
        </p:txBody>
      </p:sp>
      <p:sp>
        <p:nvSpPr>
          <p:cNvPr id="13" name="TextBox 12"/>
          <p:cNvSpPr txBox="1"/>
          <p:nvPr/>
        </p:nvSpPr>
        <p:spPr>
          <a:xfrm>
            <a:off x="2700131" y="5105400"/>
            <a:ext cx="4267953" cy="738664"/>
          </a:xfrm>
          <a:prstGeom prst="rect">
            <a:avLst/>
          </a:prstGeom>
          <a:solidFill>
            <a:schemeClr val="accent2">
              <a:lumMod val="20000"/>
              <a:lumOff val="8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Inspection during and after production</a:t>
            </a:r>
          </a:p>
          <a:p>
            <a:r>
              <a:rPr lang="en-US" sz="1200" dirty="0" smtClean="0"/>
              <a:t>Aim is to stop faults from happening</a:t>
            </a:r>
          </a:p>
          <a:p>
            <a:r>
              <a:rPr lang="en-US" sz="1200" dirty="0" smtClean="0"/>
              <a:t>Aim is to ensure products attain a pre-set standard</a:t>
            </a:r>
          </a:p>
          <a:p>
            <a:r>
              <a:rPr lang="en-US" sz="1200" dirty="0" smtClean="0"/>
              <a:t>Team working and responsibility</a:t>
            </a:r>
            <a:endParaRPr lang="en-GB" sz="1200" dirty="0"/>
          </a:p>
        </p:txBody>
      </p:sp>
      <p:sp>
        <p:nvSpPr>
          <p:cNvPr id="14" name="TextBox 13"/>
          <p:cNvSpPr txBox="1"/>
          <p:nvPr/>
        </p:nvSpPr>
        <p:spPr>
          <a:xfrm>
            <a:off x="2700131" y="6034196"/>
            <a:ext cx="4267953" cy="553998"/>
          </a:xfrm>
          <a:prstGeom prst="rect">
            <a:avLst/>
          </a:prstGeom>
          <a:solidFill>
            <a:schemeClr val="accent3">
              <a:lumMod val="40000"/>
              <a:lumOff val="60000"/>
            </a:schemeClr>
          </a:solidFill>
          <a:ln w="28575">
            <a:noFill/>
          </a:ln>
          <a:effectLst>
            <a:outerShdw blurRad="50800" dist="38100" dir="2700000" algn="tl" rotWithShape="0">
              <a:prstClr val="black">
                <a:alpha val="40000"/>
              </a:prstClr>
            </a:outerShdw>
          </a:effectLst>
        </p:spPr>
        <p:txBody>
          <a:bodyPr wrap="square" lIns="0" tIns="0" rIns="0" bIns="0" rtlCol="0">
            <a:spAutoFit/>
          </a:bodyPr>
          <a:lstStyle/>
          <a:p>
            <a:r>
              <a:rPr lang="en-US" sz="1200" dirty="0" smtClean="0"/>
              <a:t>Inspectors checking finished products</a:t>
            </a:r>
          </a:p>
          <a:p>
            <a:r>
              <a:rPr lang="en-US" sz="1200" dirty="0" smtClean="0"/>
              <a:t>Detection of components or products that are faulty</a:t>
            </a:r>
          </a:p>
          <a:p>
            <a:r>
              <a:rPr lang="en-US" sz="1200" dirty="0" smtClean="0"/>
              <a:t>Involves considerable waste</a:t>
            </a:r>
            <a:endParaRPr lang="en-GB" sz="1200" dirty="0"/>
          </a:p>
        </p:txBody>
      </p:sp>
      <p:sp>
        <p:nvSpPr>
          <p:cNvPr id="3" name="Down Arrow 2"/>
          <p:cNvSpPr/>
          <p:nvPr/>
        </p:nvSpPr>
        <p:spPr>
          <a:xfrm rot="10800000">
            <a:off x="1219200" y="4909151"/>
            <a:ext cx="381000" cy="240926"/>
          </a:xfrm>
          <a:prstGeom prst="downArrow">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Down Arrow 14"/>
          <p:cNvSpPr/>
          <p:nvPr/>
        </p:nvSpPr>
        <p:spPr>
          <a:xfrm rot="10800000">
            <a:off x="1562100" y="5747948"/>
            <a:ext cx="381000" cy="240926"/>
          </a:xfrm>
          <a:prstGeom prst="downArrow">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6" name="Table 15"/>
          <p:cNvGraphicFramePr>
            <a:graphicFrameLocks noGrp="1"/>
          </p:cNvGraphicFramePr>
          <p:nvPr>
            <p:extLst/>
          </p:nvPr>
        </p:nvGraphicFramePr>
        <p:xfrm>
          <a:off x="7065442" y="1143000"/>
          <a:ext cx="1773758" cy="5451109"/>
        </p:xfrm>
        <a:graphic>
          <a:graphicData uri="http://schemas.openxmlformats.org/drawingml/2006/table">
            <a:tbl>
              <a:tblPr firstRow="1" firstCol="1" lastRow="1" lastCol="1" bandRow="1" bandCol="1">
                <a:tableStyleId>{2D5ABB26-0587-4C30-8999-92F81FD0307C}</a:tableStyleId>
              </a:tblPr>
              <a:tblGrid>
                <a:gridCol w="1773758"/>
              </a:tblGrid>
              <a:tr h="45238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012107">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does it mean to have a quality product vs. a quality service.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it good for the customers.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market research and how does this determine quality of product.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do you measure the quality of a service.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 companies still invest in R&amp;D when their product is so good already.</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40576" y="1215008"/>
            <a:ext cx="1601266" cy="333375"/>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p:cNvSpPr>
            <a:spLocks noGrp="1"/>
          </p:cNvSpPr>
          <p:nvPr>
            <p:ph type="title"/>
          </p:nvPr>
        </p:nvSpPr>
        <p:spPr>
          <a:xfrm>
            <a:off x="107504" y="44624"/>
            <a:ext cx="8731696" cy="625434"/>
          </a:xfrm>
        </p:spPr>
        <p:txBody>
          <a:bodyPr>
            <a:noAutofit/>
          </a:bodyPr>
          <a:lstStyle/>
          <a:p>
            <a:r>
              <a:rPr lang="en-US" sz="3100" dirty="0" smtClean="0"/>
              <a:t>P8.4 </a:t>
            </a:r>
            <a:r>
              <a:rPr lang="en-US" sz="3100" dirty="0"/>
              <a:t>- </a:t>
            </a:r>
            <a:r>
              <a:rPr lang="en-GB" sz="3100" dirty="0" smtClean="0"/>
              <a:t>Methods</a:t>
            </a:r>
            <a:r>
              <a:rPr lang="en-GB" sz="3100" dirty="0" smtClean="0"/>
              <a:t> </a:t>
            </a:r>
            <a:r>
              <a:rPr lang="en-GB" sz="3100" dirty="0" smtClean="0"/>
              <a:t>– Total Quality Management (TQM)</a:t>
            </a:r>
            <a:endParaRPr lang="en-GB" sz="3100" b="1" dirty="0" smtClean="0"/>
          </a:p>
        </p:txBody>
      </p:sp>
    </p:spTree>
    <p:extLst>
      <p:ext uri="{BB962C8B-B14F-4D97-AF65-F5344CB8AC3E}">
        <p14:creationId xmlns:p14="http://schemas.microsoft.com/office/powerpoint/2010/main" val="849413370"/>
      </p:ext>
    </p:extLst>
  </p:cSld>
  <p:clrMapOvr>
    <a:masterClrMapping/>
  </p:clrMapOvr>
  <p:transition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04800" y="2133600"/>
            <a:ext cx="6324600" cy="4425827"/>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60" dirty="0" smtClean="0">
                <a:solidFill>
                  <a:schemeClr val="tx2">
                    <a:lumMod val="60000"/>
                    <a:lumOff val="40000"/>
                  </a:schemeClr>
                </a:solidFill>
              </a:rPr>
              <a:t>Rolls Royce manufactures aircraft engines for international airlines, such as Emirates and Cathy Pacific. The engines are produced individually using quality assurance methods. New engines are checked at every part of the production process and also an additional inspection is carried out at various stages in the process.</a:t>
            </a:r>
          </a:p>
          <a:p>
            <a:pPr marL="269875" indent="-269875">
              <a:spcAft>
                <a:spcPts val="0"/>
              </a:spcAft>
              <a:buClr>
                <a:srgbClr val="00B050"/>
              </a:buClr>
              <a:buFont typeface="Wingdings 3" pitchFamily="18" charset="2"/>
              <a:buChar char=""/>
            </a:pPr>
            <a:r>
              <a:rPr lang="en-US" sz="1760" dirty="0" smtClean="0">
                <a:solidFill>
                  <a:schemeClr val="tx2">
                    <a:lumMod val="60000"/>
                    <a:lumOff val="40000"/>
                  </a:schemeClr>
                </a:solidFill>
              </a:rPr>
              <a:t>Rolls Royce uses a form of TQM where every employee is responsible for ensuring quality, but in addition to this it also has specifically trained employees to carry out further checks on the engines to be certain of zero defects.</a:t>
            </a:r>
          </a:p>
          <a:p>
            <a:pPr>
              <a:spcAft>
                <a:spcPts val="0"/>
              </a:spcAft>
              <a:buClr>
                <a:srgbClr val="00B050"/>
              </a:buClr>
            </a:pPr>
            <a:r>
              <a:rPr lang="en-US" sz="1760" b="1" dirty="0" smtClean="0">
                <a:solidFill>
                  <a:srgbClr val="FF0000"/>
                </a:solidFill>
              </a:rPr>
              <a:t>P8.4 – Task 21 </a:t>
            </a:r>
            <a:r>
              <a:rPr lang="en-US" sz="1760" dirty="0" smtClean="0">
                <a:solidFill>
                  <a:srgbClr val="FF0000"/>
                </a:solidFill>
              </a:rPr>
              <a:t>– </a:t>
            </a:r>
            <a:r>
              <a:rPr lang="en-US" sz="1760" dirty="0" smtClean="0">
                <a:solidFill>
                  <a:srgbClr val="FF0000"/>
                </a:solidFill>
              </a:rPr>
              <a:t>Using the case study:</a:t>
            </a:r>
          </a:p>
          <a:p>
            <a:pPr marL="630238" indent="-342900">
              <a:spcAft>
                <a:spcPts val="0"/>
              </a:spcAft>
              <a:buClr>
                <a:srgbClr val="00B050"/>
              </a:buClr>
              <a:buSzPct val="110000"/>
              <a:buFont typeface="+mj-lt"/>
              <a:buAutoNum type="alphaLcParenR"/>
            </a:pPr>
            <a:r>
              <a:rPr lang="en-US" sz="1760" dirty="0" smtClean="0">
                <a:solidFill>
                  <a:srgbClr val="FF0000"/>
                </a:solidFill>
              </a:rPr>
              <a:t>Why is producing a high quality product important to Rolls Royce?</a:t>
            </a:r>
          </a:p>
          <a:p>
            <a:pPr marL="630238" indent="-342900">
              <a:spcAft>
                <a:spcPts val="0"/>
              </a:spcAft>
              <a:buClr>
                <a:srgbClr val="00B050"/>
              </a:buClr>
              <a:buSzPct val="110000"/>
              <a:buFont typeface="+mj-lt"/>
              <a:buAutoNum type="alphaLcParenR"/>
            </a:pPr>
            <a:r>
              <a:rPr lang="en-US" sz="1760" dirty="0" smtClean="0">
                <a:solidFill>
                  <a:srgbClr val="FF0000"/>
                </a:solidFill>
              </a:rPr>
              <a:t>Do you think that quality control would be a suitable method for ensuring quality at Rolls Royce? Justify your answer.</a:t>
            </a:r>
            <a:endParaRPr lang="en-GB" sz="1760" dirty="0" smtClean="0">
              <a:solidFill>
                <a:srgbClr val="FF0000"/>
              </a:solidFill>
            </a:endParaRPr>
          </a:p>
        </p:txBody>
      </p:sp>
      <p:sp>
        <p:nvSpPr>
          <p:cNvPr id="16" name="Rectangle 15"/>
          <p:cNvSpPr/>
          <p:nvPr/>
        </p:nvSpPr>
        <p:spPr>
          <a:xfrm>
            <a:off x="251520" y="1052736"/>
            <a:ext cx="8587680" cy="1015663"/>
          </a:xfrm>
          <a:prstGeom prst="rect">
            <a:avLst/>
          </a:prstGeom>
          <a:solidFill>
            <a:schemeClr val="tx2">
              <a:lumMod val="40000"/>
              <a:lumOff val="60000"/>
            </a:schemeClr>
          </a:solidFill>
        </p:spPr>
        <p:txBody>
          <a:bodyPr wrap="square">
            <a:spAutoFit/>
          </a:bodyPr>
          <a:lstStyle/>
          <a:p>
            <a:pPr algn="ctr">
              <a:spcAft>
                <a:spcPts val="0"/>
              </a:spcAft>
              <a:buClr>
                <a:srgbClr val="00B050"/>
              </a:buClr>
            </a:pPr>
            <a:r>
              <a:rPr lang="en-US" sz="2000" b="1" dirty="0" smtClean="0"/>
              <a:t>Tips For </a:t>
            </a:r>
            <a:r>
              <a:rPr lang="en-US" sz="2000" b="1" dirty="0" smtClean="0"/>
              <a:t>Success - </a:t>
            </a:r>
            <a:r>
              <a:rPr lang="en-US" sz="2000" dirty="0" smtClean="0"/>
              <a:t>Make </a:t>
            </a:r>
            <a:r>
              <a:rPr lang="en-US" sz="2000" dirty="0" smtClean="0"/>
              <a:t>sure you can discuss the difference between quality control and assurance &amp;select an appropriate method on a given situation</a:t>
            </a:r>
            <a:endParaRPr lang="en-GB" sz="2000" dirty="0" smtClean="0"/>
          </a:p>
        </p:txBody>
      </p:sp>
      <p:pic>
        <p:nvPicPr>
          <p:cNvPr id="2050" name="Picture 2" descr="http://www.indiandefencereview.com/wp-content/uploads/2013/01/Rolls-Royce_700-engine-.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6629400" y="2166164"/>
            <a:ext cx="2209800" cy="1318514"/>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4/46/Rolls_Royce_Derwent_Jet_Engine.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9840" b="6516"/>
          <a:stretch/>
        </p:blipFill>
        <p:spPr bwMode="auto">
          <a:xfrm>
            <a:off x="6781800" y="3657600"/>
            <a:ext cx="2041387" cy="1295400"/>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4" name="Picture 6" descr="http://productserviceinnovation.com/wp-content/uploads/2014/06/RR-engine.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2302" t="6856" b="5976"/>
          <a:stretch/>
        </p:blipFill>
        <p:spPr bwMode="auto">
          <a:xfrm>
            <a:off x="6799872" y="5181600"/>
            <a:ext cx="2001444" cy="130129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1" name="Title 1"/>
          <p:cNvSpPr>
            <a:spLocks noGrp="1"/>
          </p:cNvSpPr>
          <p:nvPr>
            <p:ph type="title"/>
          </p:nvPr>
        </p:nvSpPr>
        <p:spPr>
          <a:xfrm>
            <a:off x="107504" y="44624"/>
            <a:ext cx="8731696" cy="625434"/>
          </a:xfrm>
        </p:spPr>
        <p:txBody>
          <a:bodyPr>
            <a:noAutofit/>
          </a:bodyPr>
          <a:lstStyle/>
          <a:p>
            <a:r>
              <a:rPr lang="en-US" sz="3100" dirty="0" smtClean="0"/>
              <a:t>P8.4 </a:t>
            </a:r>
            <a:r>
              <a:rPr lang="en-US" sz="3100" dirty="0"/>
              <a:t>- </a:t>
            </a:r>
            <a:r>
              <a:rPr lang="en-GB" sz="3100" dirty="0" smtClean="0"/>
              <a:t>Methods</a:t>
            </a:r>
            <a:r>
              <a:rPr lang="en-GB" sz="3100" dirty="0" smtClean="0"/>
              <a:t> </a:t>
            </a:r>
            <a:r>
              <a:rPr lang="en-GB" sz="3100" dirty="0" smtClean="0"/>
              <a:t>– Total Quality Management (TQM)</a:t>
            </a:r>
            <a:endParaRPr lang="en-GB" sz="3100" b="1" dirty="0" smtClean="0"/>
          </a:p>
        </p:txBody>
      </p:sp>
    </p:spTree>
    <p:extLst>
      <p:ext uri="{BB962C8B-B14F-4D97-AF65-F5344CB8AC3E}">
        <p14:creationId xmlns:p14="http://schemas.microsoft.com/office/powerpoint/2010/main" val="492497747"/>
      </p:ext>
    </p:extLst>
  </p:cSld>
  <p:clrMapOvr>
    <a:masterClrMapping/>
  </p:clrMapOvr>
  <p:transition advClick="0"/>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700" dirty="0" smtClean="0"/>
              <a:t>8.4 – Performance Methods </a:t>
            </a:r>
            <a:r>
              <a:rPr lang="en-GB" sz="2700" dirty="0" smtClean="0"/>
              <a:t>– Assuring Customers of Quality</a:t>
            </a:r>
            <a:endParaRPr lang="en-GB" sz="2700" b="1" dirty="0" smtClean="0"/>
          </a:p>
        </p:txBody>
      </p:sp>
      <p:sp>
        <p:nvSpPr>
          <p:cNvPr id="10" name="Rectangle 9"/>
          <p:cNvSpPr/>
          <p:nvPr/>
        </p:nvSpPr>
        <p:spPr>
          <a:xfrm>
            <a:off x="304800" y="1143000"/>
            <a:ext cx="6324600" cy="5447645"/>
          </a:xfrm>
          <a:prstGeom prst="rect">
            <a:avLst/>
          </a:prstGeom>
        </p:spPr>
        <p:txBody>
          <a:bodyPr wrap="square">
            <a:spAutoFit/>
          </a:bodyPr>
          <a:lstStyle/>
          <a:p>
            <a:pPr marL="269875" indent="-269875">
              <a:spcAft>
                <a:spcPts val="0"/>
              </a:spcAft>
              <a:buClr>
                <a:srgbClr val="00B050"/>
              </a:buClr>
              <a:buFont typeface="Wingdings 3" pitchFamily="18" charset="2"/>
              <a:buChar char=""/>
            </a:pPr>
            <a:r>
              <a:rPr lang="en-US" sz="1740" dirty="0" smtClean="0"/>
              <a:t>If a customer wants to be sure that a product or service will meet particular standards then they have to look for a quality mark associated with the product or service. The business can apply to have this quality mark on their goods or services and they will have to follow certain rules to keep this quality mark.</a:t>
            </a:r>
          </a:p>
          <a:p>
            <a:pPr marL="269875" indent="-269875">
              <a:spcAft>
                <a:spcPts val="0"/>
              </a:spcAft>
              <a:buClr>
                <a:srgbClr val="00B050"/>
              </a:buClr>
              <a:buFont typeface="Wingdings 3" pitchFamily="18" charset="2"/>
              <a:buChar char=""/>
            </a:pPr>
            <a:r>
              <a:rPr lang="en-US" sz="1740" dirty="0" smtClean="0"/>
              <a:t>An example is the ISO (International Organisation of Standardization) which grants a business the righto use an ISO number in its literature and advertising.</a:t>
            </a:r>
          </a:p>
          <a:p>
            <a:pPr marL="269875" indent="-269875">
              <a:spcAft>
                <a:spcPts val="0"/>
              </a:spcAft>
              <a:buClr>
                <a:srgbClr val="00B050"/>
              </a:buClr>
              <a:buFont typeface="Wingdings 3" pitchFamily="18" charset="2"/>
              <a:buChar char=""/>
            </a:pPr>
            <a:r>
              <a:rPr lang="en-US" sz="1740" dirty="0" smtClean="0"/>
              <a:t>Ensuring a good customer service is also important to service sector businesses, but </a:t>
            </a:r>
            <a:r>
              <a:rPr lang="en-US" sz="1740" dirty="0"/>
              <a:t>b</a:t>
            </a:r>
            <a:r>
              <a:rPr lang="en-US" sz="1740" dirty="0" smtClean="0"/>
              <a:t>y having good recommendations and a good reputation by satisfied customers they will keep repeat customers as well as gain new ones.</a:t>
            </a:r>
          </a:p>
          <a:p>
            <a:pPr marL="269875" indent="-269875">
              <a:spcAft>
                <a:spcPts val="0"/>
              </a:spcAft>
              <a:buClr>
                <a:srgbClr val="00B050"/>
              </a:buClr>
              <a:buFont typeface="Wingdings 3" pitchFamily="18" charset="2"/>
              <a:buChar char=""/>
            </a:pPr>
            <a:r>
              <a:rPr lang="en-US" sz="1740" dirty="0" smtClean="0"/>
              <a:t>Internet sites such as TripAdvisor, are useful ways for businesses to gain a good reputation if satisfied customers put positive reviews on the site. Of course bad reviews will give the business the opposite effect and they will lose many potential customers as well as the dissatisfied customer who posted the review.</a:t>
            </a:r>
            <a:endParaRPr lang="en-GB" sz="1740" dirty="0" smtClean="0"/>
          </a:p>
        </p:txBody>
      </p:sp>
      <p:pic>
        <p:nvPicPr>
          <p:cNvPr id="2" name="Picture 2" descr="http://www.westernpolymer.com/wp-content/uploads/2007/12/iso-9001-2000-9f2bc830dead9ca26432833b90324abc.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00" y="1140941"/>
            <a:ext cx="2106919" cy="2083596"/>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6" name="Picture 4" descr="http://www.corgiapproved.com/wp-content/themes/corgi/images/corgi-approv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3228647"/>
            <a:ext cx="1984922" cy="1190953"/>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78" name="Picture 6" descr="http://www.riskassessments.biz/images/Kitemark.png"/>
          <p:cNvPicPr>
            <a:picLocks noChangeAspect="1" noChangeArrowheads="1"/>
          </p:cNvPicPr>
          <p:nvPr/>
        </p:nvPicPr>
        <p:blipFill rotWithShape="1">
          <a:blip r:embed="rId5">
            <a:extLst>
              <a:ext uri="{28A0092B-C50C-407E-A947-70E740481C1C}">
                <a14:useLocalDpi xmlns:a14="http://schemas.microsoft.com/office/drawing/2010/main" val="0"/>
              </a:ext>
            </a:extLst>
          </a:blip>
          <a:srcRect l="15975" t="10169" r="15733" b="10156"/>
          <a:stretch/>
        </p:blipFill>
        <p:spPr bwMode="auto">
          <a:xfrm>
            <a:off x="7239000" y="4495800"/>
            <a:ext cx="1526456" cy="1752600"/>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80" name="Picture 8" descr="http://previews.123rf.com/images/arcady31/arcady311209/arcady31120900068/15402187-Certified-icon-Stock-Photo-certified-stamp-seal.jpg"/>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99000" l="0" r="100000"/>
                    </a14:imgEffect>
                  </a14:imgLayer>
                </a14:imgProps>
              </a:ext>
              <a:ext uri="{28A0092B-C50C-407E-A947-70E740481C1C}">
                <a14:useLocalDpi xmlns:a14="http://schemas.microsoft.com/office/drawing/2010/main" val="0"/>
              </a:ext>
            </a:extLst>
          </a:blip>
          <a:srcRect/>
          <a:stretch>
            <a:fillRect/>
          </a:stretch>
        </p:blipFill>
        <p:spPr bwMode="auto">
          <a:xfrm>
            <a:off x="6496058" y="5414473"/>
            <a:ext cx="1176172" cy="1176172"/>
          </a:xfrm>
          <a:prstGeom prst="rect">
            <a:avLst/>
          </a:prstGeom>
          <a:noFill/>
          <a:effectLst>
            <a:outerShdw blurRad="152400" dist="38100" dir="2700000" sx="105000" sy="105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986743"/>
      </p:ext>
    </p:extLst>
  </p:cSld>
  <p:clrMapOvr>
    <a:masterClrMapping/>
  </p:clrMapOvr>
  <p:transition advClick="0"/>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04800" y="1143000"/>
            <a:ext cx="6248400" cy="5262979"/>
          </a:xfrm>
          <a:prstGeom prst="rect">
            <a:avLst/>
          </a:prstGeom>
        </p:spPr>
        <p:txBody>
          <a:bodyPr wrap="square">
            <a:spAutoFit/>
          </a:bodyPr>
          <a:lstStyle/>
          <a:p>
            <a:pPr>
              <a:spcAft>
                <a:spcPts val="0"/>
              </a:spcAft>
              <a:buClr>
                <a:srgbClr val="00B050"/>
              </a:buClr>
            </a:pPr>
            <a:r>
              <a:rPr lang="en-US" sz="1400" b="1" dirty="0" smtClean="0">
                <a:solidFill>
                  <a:srgbClr val="FF0000"/>
                </a:solidFill>
              </a:rPr>
              <a:t>P8.4 – Task 22</a:t>
            </a:r>
            <a:endParaRPr lang="en-US" sz="1400" b="1" dirty="0" smtClean="0">
              <a:solidFill>
                <a:srgbClr val="FF0000"/>
              </a:solidFill>
            </a:endParaRPr>
          </a:p>
          <a:p>
            <a:pPr marL="568325" indent="-342900">
              <a:spcAft>
                <a:spcPts val="0"/>
              </a:spcAft>
              <a:buClr>
                <a:srgbClr val="00B050"/>
              </a:buClr>
              <a:buFont typeface="+mj-lt"/>
              <a:buAutoNum type="alphaLcParenR"/>
            </a:pPr>
            <a:r>
              <a:rPr lang="en-US" sz="1400" dirty="0" smtClean="0">
                <a:solidFill>
                  <a:srgbClr val="FF0000"/>
                </a:solidFill>
              </a:rPr>
              <a:t>Look at the products or services that are sold in your country. Do any of them have any marks on them to show that they are quality products?</a:t>
            </a:r>
          </a:p>
          <a:p>
            <a:pPr marL="568325" indent="-342900">
              <a:spcAft>
                <a:spcPts val="0"/>
              </a:spcAft>
              <a:buClr>
                <a:srgbClr val="00B050"/>
              </a:buClr>
              <a:buFont typeface="+mj-lt"/>
              <a:buAutoNum type="alphaLcParenR"/>
            </a:pPr>
            <a:r>
              <a:rPr lang="en-US" sz="1400" dirty="0" smtClean="0">
                <a:solidFill>
                  <a:srgbClr val="FF0000"/>
                </a:solidFill>
              </a:rPr>
              <a:t>Use the Internet to find out what the International Organisation for Standardisation (ISO) is.</a:t>
            </a:r>
          </a:p>
          <a:p>
            <a:pPr marL="568325" indent="-342900">
              <a:spcAft>
                <a:spcPts val="0"/>
              </a:spcAft>
              <a:buClr>
                <a:srgbClr val="00B050"/>
              </a:buClr>
              <a:buFont typeface="+mj-lt"/>
              <a:buAutoNum type="alphaLcParenR"/>
            </a:pPr>
            <a:r>
              <a:rPr lang="en-US" sz="1400" dirty="0" smtClean="0">
                <a:solidFill>
                  <a:srgbClr val="FF0000"/>
                </a:solidFill>
              </a:rPr>
              <a:t>What does a business shave to do to get an ISO approval?</a:t>
            </a:r>
          </a:p>
          <a:p>
            <a:pPr marL="568325" indent="-342900">
              <a:spcAft>
                <a:spcPts val="0"/>
              </a:spcAft>
              <a:buClr>
                <a:srgbClr val="00B050"/>
              </a:buClr>
              <a:buFont typeface="+mj-lt"/>
              <a:buAutoNum type="alphaLcParenR"/>
            </a:pPr>
            <a:r>
              <a:rPr lang="en-US" sz="1400" dirty="0" smtClean="0">
                <a:solidFill>
                  <a:srgbClr val="FF0000"/>
                </a:solidFill>
              </a:rPr>
              <a:t>Can you find any other similar standard bodies in your country or region?</a:t>
            </a:r>
          </a:p>
          <a:p>
            <a:pPr marL="568325" indent="-342900">
              <a:spcAft>
                <a:spcPts val="0"/>
              </a:spcAft>
              <a:buClr>
                <a:srgbClr val="00B050"/>
              </a:buClr>
              <a:buFont typeface="+mj-lt"/>
              <a:buAutoNum type="alphaLcParenR"/>
            </a:pPr>
            <a:r>
              <a:rPr lang="en-US" sz="1400" dirty="0" smtClean="0">
                <a:solidFill>
                  <a:srgbClr val="FF0000"/>
                </a:solidFill>
              </a:rPr>
              <a:t>Why do you think a business would want to obtain one of these quality marks?</a:t>
            </a:r>
          </a:p>
          <a:p>
            <a:pPr marL="269875" indent="-269875">
              <a:spcAft>
                <a:spcPts val="0"/>
              </a:spcAft>
              <a:buClr>
                <a:srgbClr val="00B050"/>
              </a:buClr>
              <a:buFont typeface="Wingdings 3" pitchFamily="18" charset="2"/>
              <a:buChar char=""/>
            </a:pPr>
            <a:endParaRPr lang="en-US" sz="1400" dirty="0"/>
          </a:p>
          <a:p>
            <a:pPr>
              <a:spcAft>
                <a:spcPts val="0"/>
              </a:spcAft>
              <a:buClr>
                <a:srgbClr val="00B050"/>
              </a:buClr>
            </a:pPr>
            <a:r>
              <a:rPr lang="en-US" sz="1400" b="1" dirty="0" smtClean="0"/>
              <a:t>International Business In Focus</a:t>
            </a:r>
          </a:p>
          <a:p>
            <a:pPr marL="269875" indent="-269875">
              <a:spcAft>
                <a:spcPts val="0"/>
              </a:spcAft>
              <a:buClr>
                <a:srgbClr val="00B050"/>
              </a:buClr>
              <a:buFont typeface="Wingdings 3" pitchFamily="18" charset="2"/>
              <a:buChar char=""/>
            </a:pPr>
            <a:r>
              <a:rPr lang="en-US" sz="1400" dirty="0" smtClean="0"/>
              <a:t>McDonalds Restaurants have a checklist for employees to follow when serving customers. This is to ensure that a customer is always served to the standard expected by the business. McDonald’s have found that ensuring the same quality standard is achieved by training employees to follow the set of rules in preparation of food as well as the service of customers.</a:t>
            </a:r>
          </a:p>
          <a:p>
            <a:pPr marL="269875" indent="-269875">
              <a:spcAft>
                <a:spcPts val="0"/>
              </a:spcAft>
              <a:buClr>
                <a:srgbClr val="00B050"/>
              </a:buClr>
              <a:buFont typeface="Wingdings 3" pitchFamily="18" charset="2"/>
              <a:buChar char=""/>
            </a:pPr>
            <a:r>
              <a:rPr lang="en-US" sz="1400" b="1" dirty="0" smtClean="0"/>
              <a:t>Discussion Points</a:t>
            </a:r>
          </a:p>
          <a:p>
            <a:pPr marL="519113" indent="-285750">
              <a:spcAft>
                <a:spcPts val="0"/>
              </a:spcAft>
              <a:buClr>
                <a:srgbClr val="00B050"/>
              </a:buClr>
              <a:buFont typeface="Arial" panose="020B0604020202020204" pitchFamily="34" charset="0"/>
              <a:buChar char="•"/>
            </a:pPr>
            <a:r>
              <a:rPr lang="en-US" sz="1400" dirty="0" smtClean="0"/>
              <a:t>Identify which type of quality checking system McDonald’s is using.</a:t>
            </a:r>
          </a:p>
          <a:p>
            <a:pPr marL="519113" indent="-285750">
              <a:spcAft>
                <a:spcPts val="0"/>
              </a:spcAft>
              <a:buClr>
                <a:srgbClr val="00B050"/>
              </a:buClr>
              <a:buFont typeface="Arial" panose="020B0604020202020204" pitchFamily="34" charset="0"/>
              <a:buChar char="•"/>
            </a:pPr>
            <a:r>
              <a:rPr lang="en-US" sz="1400" dirty="0" smtClean="0"/>
              <a:t>Discuss whether this is the best method for McDonald’s to use.</a:t>
            </a:r>
          </a:p>
          <a:p>
            <a:pPr marL="519113" indent="-285750">
              <a:spcAft>
                <a:spcPts val="0"/>
              </a:spcAft>
              <a:buClr>
                <a:srgbClr val="00B050"/>
              </a:buClr>
              <a:buFont typeface="Arial" panose="020B0604020202020204" pitchFamily="34" charset="0"/>
              <a:buChar char="•"/>
            </a:pPr>
            <a:r>
              <a:rPr lang="en-US" sz="1400" dirty="0" smtClean="0"/>
              <a:t>Consider why McDonald’s want to ensure a quality service in their restaurants.</a:t>
            </a:r>
          </a:p>
        </p:txBody>
      </p:sp>
      <p:pic>
        <p:nvPicPr>
          <p:cNvPr id="4098" name="Picture 2" descr="http://s3.amazonaws.com/readers/trifter/2007/07/19/43509_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5235909"/>
            <a:ext cx="2209800" cy="129273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0" name="Picture 4" descr="http://images.china.cn/attachement/jpg/site1007/20131030/001aa0ba5c8513daa2a40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3318"/>
          <a:stretch/>
        </p:blipFill>
        <p:spPr bwMode="auto">
          <a:xfrm>
            <a:off x="6629400" y="3710013"/>
            <a:ext cx="2209800" cy="1438243"/>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AutoShape 6" descr="http://www.followmefoodie.com/wp-content/uploads/2010/05/Korea-McDonalds1.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4104" name="Picture 8" descr="http://www.thelifescape.com/wp-content/uploads/2013/10/mcdonalds-cair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29400" y="2534922"/>
            <a:ext cx="2205500" cy="1050369"/>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6" name="Picture 10" descr="http://www.followmefoodie.com/wp-content/uploads/2010/05/Korea-McDonalds1.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22014"/>
          <a:stretch/>
        </p:blipFill>
        <p:spPr bwMode="auto">
          <a:xfrm>
            <a:off x="6629400" y="1120212"/>
            <a:ext cx="2205500" cy="1289988"/>
          </a:xfrm>
          <a:prstGeom prst="rect">
            <a:avLst/>
          </a:prstGeom>
          <a:noFill/>
          <a:effectLst>
            <a:outerShdw blurRad="1270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1" name="Title 1"/>
          <p:cNvSpPr>
            <a:spLocks noGrp="1"/>
          </p:cNvSpPr>
          <p:nvPr>
            <p:ph type="title"/>
          </p:nvPr>
        </p:nvSpPr>
        <p:spPr>
          <a:xfrm>
            <a:off x="107504" y="44624"/>
            <a:ext cx="8856984" cy="625434"/>
          </a:xfrm>
        </p:spPr>
        <p:txBody>
          <a:bodyPr>
            <a:noAutofit/>
          </a:bodyPr>
          <a:lstStyle/>
          <a:p>
            <a:r>
              <a:rPr lang="en-GB" sz="2700" dirty="0" smtClean="0"/>
              <a:t>8.4 – Performance Methods </a:t>
            </a:r>
            <a:r>
              <a:rPr lang="en-GB" sz="2700" dirty="0" smtClean="0"/>
              <a:t>– Assuring Customers of Quality</a:t>
            </a:r>
            <a:endParaRPr lang="en-GB" sz="2700" b="1" dirty="0" smtClean="0"/>
          </a:p>
        </p:txBody>
      </p:sp>
    </p:spTree>
    <p:extLst>
      <p:ext uri="{BB962C8B-B14F-4D97-AF65-F5344CB8AC3E}">
        <p14:creationId xmlns:p14="http://schemas.microsoft.com/office/powerpoint/2010/main" val="3424915494"/>
      </p:ext>
    </p:extLst>
  </p:cSld>
  <p:clrMapOvr>
    <a:masterClrMapping/>
  </p:clrMapOvr>
  <p:transition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22214" cy="598050"/>
          </a:xfrm>
        </p:spPr>
        <p:txBody>
          <a:bodyPr>
            <a:noAutofit/>
          </a:bodyPr>
          <a:lstStyle/>
          <a:p>
            <a:r>
              <a:rPr lang="en-GB" sz="3100" dirty="0" smtClean="0"/>
              <a:t>8.4 </a:t>
            </a:r>
            <a:r>
              <a:rPr lang="en-GB" sz="3100" dirty="0"/>
              <a:t>– Performance Methods – Exam </a:t>
            </a:r>
            <a:r>
              <a:rPr lang="en-GB" sz="3100" dirty="0" smtClean="0"/>
              <a:t>Style </a:t>
            </a:r>
            <a:r>
              <a:rPr lang="en-GB" sz="3100" dirty="0" smtClean="0"/>
              <a:t>Questions</a:t>
            </a:r>
            <a:endParaRPr lang="en-GB" sz="3100" b="1" dirty="0" smtClean="0"/>
          </a:p>
        </p:txBody>
      </p:sp>
      <p:graphicFrame>
        <p:nvGraphicFramePr>
          <p:cNvPr id="50" name="Table 49"/>
          <p:cNvGraphicFramePr>
            <a:graphicFrameLocks noGrp="1"/>
          </p:cNvGraphicFramePr>
          <p:nvPr>
            <p:extLst>
              <p:ext uri="{D42A27DB-BD31-4B8C-83A1-F6EECF244321}">
                <p14:modId xmlns:p14="http://schemas.microsoft.com/office/powerpoint/2010/main" val="2685363328"/>
              </p:ext>
            </p:extLst>
          </p:nvPr>
        </p:nvGraphicFramePr>
        <p:xfrm>
          <a:off x="251520" y="1052736"/>
          <a:ext cx="8559290" cy="5349240"/>
        </p:xfrm>
        <a:graphic>
          <a:graphicData uri="http://schemas.openxmlformats.org/drawingml/2006/table">
            <a:tbl>
              <a:tblPr firstRow="1" bandRow="1">
                <a:tableStyleId>{2D5ABB26-0587-4C30-8999-92F81FD0307C}</a:tableStyleId>
              </a:tblPr>
              <a:tblGrid>
                <a:gridCol w="8559290"/>
              </a:tblGrid>
              <a:tr h="5323244">
                <a:tc>
                  <a:txBody>
                    <a:bodyPr/>
                    <a:lstStyle/>
                    <a:p>
                      <a:pPr marL="285750" indent="-285750">
                        <a:buFont typeface="+mj-lt"/>
                        <a:buAutoNum type="arabicPeriod"/>
                        <a:tabLst>
                          <a:tab pos="568325" algn="l"/>
                        </a:tabLst>
                      </a:pPr>
                      <a:r>
                        <a:rPr lang="en-GB" sz="2300" b="0" i="0" baseline="0" dirty="0" smtClean="0">
                          <a:latin typeface="Arial" panose="020B0604020202020204" pitchFamily="34" charset="0"/>
                          <a:cs typeface="Arial" panose="020B0604020202020204" pitchFamily="34" charset="0"/>
                        </a:rPr>
                        <a:t>KL manufactures low prices flip-flop shoes, It sells its flip-flop shoes through supermarkets across the country in towns and cities. ‘We need to use quality control, when we manufacture the flip-flops to make sure they are good quality or our customers will not be happy’, said the operations manager.</a:t>
                      </a:r>
                    </a:p>
                    <a:p>
                      <a:pPr marL="692150" indent="-466725">
                        <a:buFont typeface="+mj-lt"/>
                        <a:buAutoNum type="alphaLcParenR"/>
                        <a:tabLst/>
                      </a:pPr>
                      <a:r>
                        <a:rPr lang="en-US" sz="2300" b="0" i="0" baseline="0" dirty="0" smtClean="0">
                          <a:latin typeface="Arial" panose="020B0604020202020204" pitchFamily="34" charset="0"/>
                          <a:cs typeface="Arial" panose="020B0604020202020204" pitchFamily="34" charset="0"/>
                        </a:rPr>
                        <a:t>What is meant by ‘quality control’? [2]</a:t>
                      </a:r>
                    </a:p>
                    <a:p>
                      <a:pPr marL="692150" indent="-466725">
                        <a:buFont typeface="+mj-lt"/>
                        <a:buAutoNum type="alphaLcParenR"/>
                        <a:tabLst/>
                      </a:pPr>
                      <a:r>
                        <a:rPr lang="en-US" sz="2300" b="0" i="0" baseline="0" dirty="0" smtClean="0">
                          <a:latin typeface="Arial" panose="020B0604020202020204" pitchFamily="34" charset="0"/>
                          <a:cs typeface="Arial" panose="020B0604020202020204" pitchFamily="34" charset="0"/>
                        </a:rPr>
                        <a:t>Identify </a:t>
                      </a:r>
                      <a:r>
                        <a:rPr lang="en-US" sz="2300" b="1" i="0" baseline="0" dirty="0" smtClean="0">
                          <a:latin typeface="Arial" panose="020B0604020202020204" pitchFamily="34" charset="0"/>
                          <a:cs typeface="Arial" panose="020B0604020202020204" pitchFamily="34" charset="0"/>
                        </a:rPr>
                        <a:t>two</a:t>
                      </a:r>
                      <a:r>
                        <a:rPr lang="en-US" sz="2300" b="0" i="0" baseline="0" dirty="0" smtClean="0">
                          <a:latin typeface="Arial" panose="020B0604020202020204" pitchFamily="34" charset="0"/>
                          <a:cs typeface="Arial" panose="020B0604020202020204" pitchFamily="34" charset="0"/>
                        </a:rPr>
                        <a:t> other methods, apart from quality control, of ensuring quality </a:t>
                      </a:r>
                      <a:r>
                        <a:rPr lang="en-GB" sz="2300" b="0" i="0" baseline="0" dirty="0" smtClean="0">
                          <a:latin typeface="Arial" panose="020B0604020202020204" pitchFamily="34" charset="0"/>
                          <a:cs typeface="Arial" panose="020B0604020202020204" pitchFamily="34" charset="0"/>
                        </a:rPr>
                        <a:t>flip-flops are manufactured [2]</a:t>
                      </a:r>
                    </a:p>
                    <a:p>
                      <a:pPr marL="692150" indent="-466725">
                        <a:buFont typeface="+mj-lt"/>
                        <a:buAutoNum type="alphaLcParenR"/>
                        <a:tabLst/>
                      </a:pPr>
                      <a:r>
                        <a:rPr lang="en-US" sz="2300" b="0" i="0" baseline="0" dirty="0" smtClean="0">
                          <a:latin typeface="Arial" panose="020B0604020202020204" pitchFamily="34" charset="0"/>
                          <a:cs typeface="Arial" panose="020B0604020202020204" pitchFamily="34" charset="0"/>
                        </a:rPr>
                        <a:t>Identify and explain </a:t>
                      </a:r>
                      <a:r>
                        <a:rPr lang="en-US" sz="2300" b="1" i="0" baseline="0" dirty="0" smtClean="0">
                          <a:latin typeface="Arial" panose="020B0604020202020204" pitchFamily="34" charset="0"/>
                          <a:cs typeface="Arial" panose="020B0604020202020204" pitchFamily="34" charset="0"/>
                        </a:rPr>
                        <a:t>two</a:t>
                      </a:r>
                      <a:r>
                        <a:rPr lang="en-US" sz="2300" b="0" i="0" baseline="0" dirty="0" smtClean="0">
                          <a:latin typeface="Arial" panose="020B0604020202020204" pitchFamily="34" charset="0"/>
                          <a:cs typeface="Arial" panose="020B0604020202020204" pitchFamily="34" charset="0"/>
                        </a:rPr>
                        <a:t> benefits of using quality control to KL. [4]</a:t>
                      </a:r>
                    </a:p>
                    <a:p>
                      <a:pPr marL="692150" indent="-466725">
                        <a:buFont typeface="+mj-lt"/>
                        <a:buAutoNum type="alphaLcParenR"/>
                        <a:tabLst/>
                      </a:pPr>
                      <a:r>
                        <a:rPr lang="en-US" sz="2300" b="0" i="0" baseline="0" dirty="0" smtClean="0">
                          <a:latin typeface="Arial" panose="020B0604020202020204" pitchFamily="34" charset="0"/>
                          <a:cs typeface="Arial" panose="020B0604020202020204" pitchFamily="34" charset="0"/>
                        </a:rPr>
                        <a:t>Identify and explain </a:t>
                      </a:r>
                      <a:r>
                        <a:rPr lang="en-US" sz="2300" b="1" i="0" baseline="0" dirty="0" smtClean="0">
                          <a:latin typeface="Arial" panose="020B0604020202020204" pitchFamily="34" charset="0"/>
                          <a:cs typeface="Arial" panose="020B0604020202020204" pitchFamily="34" charset="0"/>
                        </a:rPr>
                        <a:t>two</a:t>
                      </a:r>
                      <a:r>
                        <a:rPr lang="en-US" sz="2300" b="0" i="0" baseline="0" dirty="0" smtClean="0">
                          <a:latin typeface="Arial" panose="020B0604020202020204" pitchFamily="34" charset="0"/>
                          <a:cs typeface="Arial" panose="020B0604020202020204" pitchFamily="34" charset="0"/>
                        </a:rPr>
                        <a:t> possible disadvantages of using quality control to KL. [4]</a:t>
                      </a:r>
                    </a:p>
                    <a:p>
                      <a:pPr marL="692150" indent="-466725">
                        <a:buFont typeface="+mj-lt"/>
                        <a:buAutoNum type="alphaLcParenR"/>
                        <a:tabLst/>
                      </a:pPr>
                      <a:r>
                        <a:rPr lang="en-US" sz="2300" b="0" i="0" baseline="0" dirty="0" smtClean="0">
                          <a:latin typeface="Arial" panose="020B0604020202020204" pitchFamily="34" charset="0"/>
                          <a:cs typeface="Arial" panose="020B0604020202020204" pitchFamily="34" charset="0"/>
                        </a:rPr>
                        <a:t>Do you think the owners of KL should gain a quality mark, such as the ISO quality mark, for its flip-flop shoes? Justify your answer. [6]</a:t>
                      </a:r>
                      <a:endParaRPr lang="en-GB" sz="2300" b="0" i="0" baseline="0" dirty="0" smtClean="0">
                        <a:latin typeface="Arial" panose="020B0604020202020204" pitchFamily="34" charset="0"/>
                        <a:cs typeface="Arial" panose="020B0604020202020204" pitchFamily="34" charset="0"/>
                      </a:endParaRPr>
                    </a:p>
                  </a:txBody>
                  <a:tcPr/>
                </a:tc>
              </a:tr>
            </a:tbl>
          </a:graphicData>
        </a:graphic>
      </p:graphicFrame>
      <p:sp>
        <p:nvSpPr>
          <p:cNvPr id="2" name="TextBox 1">
            <a:hlinkClick r:id="rId3" action="ppaction://hlinkfile"/>
          </p:cNvPr>
          <p:cNvSpPr txBox="1"/>
          <p:nvPr/>
        </p:nvSpPr>
        <p:spPr>
          <a:xfrm>
            <a:off x="8458200" y="6043527"/>
            <a:ext cx="352610" cy="553998"/>
          </a:xfrm>
          <a:prstGeom prst="rect">
            <a:avLst/>
          </a:prstGeom>
          <a:noFill/>
        </p:spPr>
        <p:txBody>
          <a:bodyPr wrap="square" lIns="0" tIns="0" rIns="0" bIns="0" rtlCol="0">
            <a:spAutoFit/>
          </a:bodyPr>
          <a:lstStyle/>
          <a:p>
            <a:pPr algn="ctr"/>
            <a:r>
              <a:rPr lang="en-GB" sz="3600" b="1" dirty="0" smtClean="0">
                <a:solidFill>
                  <a:srgbClr val="FF0000"/>
                </a:solidFill>
              </a:rPr>
              <a:t>?</a:t>
            </a:r>
            <a:endParaRPr lang="en-GB" sz="2000" b="1" dirty="0">
              <a:solidFill>
                <a:srgbClr val="FF0000"/>
              </a:solidFill>
            </a:endParaRPr>
          </a:p>
        </p:txBody>
      </p:sp>
    </p:spTree>
    <p:extLst>
      <p:ext uri="{BB962C8B-B14F-4D97-AF65-F5344CB8AC3E}">
        <p14:creationId xmlns:p14="http://schemas.microsoft.com/office/powerpoint/2010/main" val="981021199"/>
      </p:ext>
    </p:extLst>
  </p:cSld>
  <p:clrMapOvr>
    <a:masterClrMapping/>
  </p:clrMapOvr>
  <p:transition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able 49"/>
          <p:cNvGraphicFramePr>
            <a:graphicFrameLocks noGrp="1"/>
          </p:cNvGraphicFramePr>
          <p:nvPr>
            <p:extLst>
              <p:ext uri="{D42A27DB-BD31-4B8C-83A1-F6EECF244321}">
                <p14:modId xmlns:p14="http://schemas.microsoft.com/office/powerpoint/2010/main" val="2432488865"/>
              </p:ext>
            </p:extLst>
          </p:nvPr>
        </p:nvGraphicFramePr>
        <p:xfrm>
          <a:off x="251520" y="1052736"/>
          <a:ext cx="8559290" cy="5687568"/>
        </p:xfrm>
        <a:graphic>
          <a:graphicData uri="http://schemas.openxmlformats.org/drawingml/2006/table">
            <a:tbl>
              <a:tblPr firstRow="1" bandRow="1">
                <a:tableStyleId>{2D5ABB26-0587-4C30-8999-92F81FD0307C}</a:tableStyleId>
              </a:tblPr>
              <a:tblGrid>
                <a:gridCol w="8559290"/>
              </a:tblGrid>
              <a:tr h="5323244">
                <a:tc>
                  <a:txBody>
                    <a:bodyPr/>
                    <a:lstStyle/>
                    <a:p>
                      <a:pPr marL="457200" indent="-457200">
                        <a:buFont typeface="+mj-lt"/>
                        <a:buAutoNum type="arabicPeriod" startAt="2"/>
                        <a:tabLst>
                          <a:tab pos="568325" algn="l"/>
                        </a:tabLst>
                      </a:pPr>
                      <a:r>
                        <a:rPr lang="en-GB" sz="2160" b="0" i="0" baseline="0" dirty="0" smtClean="0">
                          <a:latin typeface="Arial" panose="020B0604020202020204" pitchFamily="34" charset="0"/>
                          <a:cs typeface="Arial" panose="020B0604020202020204" pitchFamily="34" charset="0"/>
                        </a:rPr>
                        <a:t>MN is a private limited company and it owns and operates three city cafes in a city centre. Customers expect the café to provide a quality service and also be ‘value for money.’ There has been an increasing number of customer complaints and the owners of LM are thinking of introducing quality assurance into their business. The city centre also has cafes which have a brand image of high quality and charge high prices.</a:t>
                      </a:r>
                    </a:p>
                    <a:p>
                      <a:pPr marL="692150" indent="-466725">
                        <a:buFont typeface="+mj-lt"/>
                        <a:buAutoNum type="alphaLcParenR"/>
                        <a:tabLst/>
                      </a:pPr>
                      <a:r>
                        <a:rPr lang="en-US" sz="2160" b="0" i="0" baseline="0" dirty="0" smtClean="0">
                          <a:latin typeface="Arial" panose="020B0604020202020204" pitchFamily="34" charset="0"/>
                          <a:cs typeface="Arial" panose="020B0604020202020204" pitchFamily="34" charset="0"/>
                        </a:rPr>
                        <a:t>What is meant by ‘quality service’? [2]</a:t>
                      </a:r>
                    </a:p>
                    <a:p>
                      <a:pPr marL="692150" indent="-466725">
                        <a:buFont typeface="+mj-lt"/>
                        <a:buAutoNum type="alphaLcParenR"/>
                        <a:tabLst/>
                      </a:pPr>
                      <a:r>
                        <a:rPr lang="en-US" sz="2160" b="0" i="0" baseline="0" dirty="0" smtClean="0">
                          <a:latin typeface="Arial" panose="020B0604020202020204" pitchFamily="34" charset="0"/>
                          <a:cs typeface="Arial" panose="020B0604020202020204" pitchFamily="34" charset="0"/>
                        </a:rPr>
                        <a:t>Identify </a:t>
                      </a:r>
                      <a:r>
                        <a:rPr lang="en-US" sz="2160" b="1" i="0" baseline="0" dirty="0" smtClean="0">
                          <a:latin typeface="Arial" panose="020B0604020202020204" pitchFamily="34" charset="0"/>
                          <a:cs typeface="Arial" panose="020B0604020202020204" pitchFamily="34" charset="0"/>
                        </a:rPr>
                        <a:t>two</a:t>
                      </a:r>
                      <a:r>
                        <a:rPr lang="en-US" sz="2160" b="0" i="0" baseline="0" dirty="0" smtClean="0">
                          <a:latin typeface="Arial" panose="020B0604020202020204" pitchFamily="34" charset="0"/>
                          <a:cs typeface="Arial" panose="020B0604020202020204" pitchFamily="34" charset="0"/>
                        </a:rPr>
                        <a:t> possible reasons for an increasing number of customer complaints at the café. [2]</a:t>
                      </a:r>
                    </a:p>
                    <a:p>
                      <a:pPr marL="692150" indent="-466725">
                        <a:buFont typeface="+mj-lt"/>
                        <a:buAutoNum type="alphaLcParenR"/>
                        <a:tabLst/>
                      </a:pPr>
                      <a:r>
                        <a:rPr lang="en-US" sz="2160" b="0" i="0" baseline="0" dirty="0" smtClean="0">
                          <a:latin typeface="Arial" panose="020B0604020202020204" pitchFamily="34" charset="0"/>
                          <a:cs typeface="Arial" panose="020B0604020202020204" pitchFamily="34" charset="0"/>
                        </a:rPr>
                        <a:t>Identify and explain </a:t>
                      </a:r>
                      <a:r>
                        <a:rPr lang="en-US" sz="2160" b="1" i="0" baseline="0" dirty="0" smtClean="0">
                          <a:latin typeface="Arial" panose="020B0604020202020204" pitchFamily="34" charset="0"/>
                          <a:cs typeface="Arial" panose="020B0604020202020204" pitchFamily="34" charset="0"/>
                        </a:rPr>
                        <a:t>two </a:t>
                      </a:r>
                      <a:r>
                        <a:rPr lang="en-US" sz="2160" b="0" i="0" baseline="0" dirty="0" smtClean="0">
                          <a:latin typeface="Arial" panose="020B0604020202020204" pitchFamily="34" charset="0"/>
                          <a:cs typeface="Arial" panose="020B0604020202020204" pitchFamily="34" charset="0"/>
                        </a:rPr>
                        <a:t>difficulties in introducing quality assurance into cafes. [4]</a:t>
                      </a:r>
                    </a:p>
                    <a:p>
                      <a:pPr marL="692150" indent="-466725">
                        <a:buFont typeface="+mj-lt"/>
                        <a:buAutoNum type="alphaLcParenR"/>
                        <a:tabLst/>
                      </a:pPr>
                      <a:r>
                        <a:rPr lang="en-US" sz="2160" b="0" i="0" baseline="0" dirty="0" smtClean="0">
                          <a:latin typeface="Arial" panose="020B0604020202020204" pitchFamily="34" charset="0"/>
                          <a:cs typeface="Arial" panose="020B0604020202020204" pitchFamily="34" charset="0"/>
                        </a:rPr>
                        <a:t>Identify and explain </a:t>
                      </a:r>
                      <a:r>
                        <a:rPr lang="en-US" sz="2160" b="1" i="0" baseline="0" dirty="0" smtClean="0">
                          <a:latin typeface="Arial" panose="020B0604020202020204" pitchFamily="34" charset="0"/>
                          <a:cs typeface="Arial" panose="020B0604020202020204" pitchFamily="34" charset="0"/>
                        </a:rPr>
                        <a:t>two </a:t>
                      </a:r>
                      <a:r>
                        <a:rPr lang="en-US" sz="2160" b="0" i="0" baseline="0" dirty="0" smtClean="0">
                          <a:latin typeface="Arial" panose="020B0604020202020204" pitchFamily="34" charset="0"/>
                          <a:cs typeface="Arial" panose="020B0604020202020204" pitchFamily="34" charset="0"/>
                        </a:rPr>
                        <a:t>reasons why the owner of LM wants to introduce quality assurance. [6]</a:t>
                      </a:r>
                    </a:p>
                    <a:p>
                      <a:pPr marL="692150" indent="-466725">
                        <a:buFont typeface="+mj-lt"/>
                        <a:buAutoNum type="alphaLcParenR"/>
                        <a:tabLst/>
                      </a:pPr>
                      <a:r>
                        <a:rPr lang="en-US" sz="2160" b="0" i="0" baseline="0" dirty="0" smtClean="0">
                          <a:latin typeface="Arial" panose="020B0604020202020204" pitchFamily="34" charset="0"/>
                          <a:cs typeface="Arial" panose="020B0604020202020204" pitchFamily="34" charset="0"/>
                        </a:rPr>
                        <a:t>Do you think the owner of LM should charge higher prices in the café if quality assurance is introduced? Justify your answer. [6]</a:t>
                      </a:r>
                    </a:p>
                  </a:txBody>
                  <a:tcPr/>
                </a:tc>
              </a:tr>
            </a:tbl>
          </a:graphicData>
        </a:graphic>
      </p:graphicFrame>
      <p:sp>
        <p:nvSpPr>
          <p:cNvPr id="7" name="Title 1"/>
          <p:cNvSpPr>
            <a:spLocks noGrp="1"/>
          </p:cNvSpPr>
          <p:nvPr>
            <p:ph type="title"/>
          </p:nvPr>
        </p:nvSpPr>
        <p:spPr>
          <a:xfrm>
            <a:off x="107504" y="44624"/>
            <a:ext cx="8822214" cy="598050"/>
          </a:xfrm>
        </p:spPr>
        <p:txBody>
          <a:bodyPr>
            <a:noAutofit/>
          </a:bodyPr>
          <a:lstStyle/>
          <a:p>
            <a:r>
              <a:rPr lang="en-GB" sz="3100" dirty="0" smtClean="0"/>
              <a:t>8.4 </a:t>
            </a:r>
            <a:r>
              <a:rPr lang="en-GB" sz="3100" dirty="0"/>
              <a:t>– Performance Methods – Exam </a:t>
            </a:r>
            <a:r>
              <a:rPr lang="en-GB" sz="3100" dirty="0" smtClean="0"/>
              <a:t>Style </a:t>
            </a:r>
            <a:r>
              <a:rPr lang="en-GB" sz="3100" dirty="0" smtClean="0"/>
              <a:t>Questions</a:t>
            </a:r>
            <a:endParaRPr lang="en-GB" sz="3100" b="1" dirty="0" smtClean="0"/>
          </a:p>
        </p:txBody>
      </p:sp>
      <p:sp>
        <p:nvSpPr>
          <p:cNvPr id="8" name="TextBox 7">
            <a:hlinkClick r:id="rId3" action="ppaction://hlinkfile"/>
          </p:cNvPr>
          <p:cNvSpPr txBox="1"/>
          <p:nvPr/>
        </p:nvSpPr>
        <p:spPr>
          <a:xfrm>
            <a:off x="8458200" y="4365104"/>
            <a:ext cx="352610" cy="553998"/>
          </a:xfrm>
          <a:prstGeom prst="rect">
            <a:avLst/>
          </a:prstGeom>
          <a:noFill/>
        </p:spPr>
        <p:txBody>
          <a:bodyPr wrap="square" lIns="0" tIns="0" rIns="0" bIns="0" rtlCol="0">
            <a:spAutoFit/>
          </a:bodyPr>
          <a:lstStyle/>
          <a:p>
            <a:pPr algn="ctr"/>
            <a:r>
              <a:rPr lang="en-GB" sz="3600" b="1" dirty="0" smtClean="0">
                <a:solidFill>
                  <a:srgbClr val="FF0000"/>
                </a:solidFill>
              </a:rPr>
              <a:t>?</a:t>
            </a:r>
            <a:endParaRPr lang="en-GB" sz="2000" b="1" dirty="0">
              <a:solidFill>
                <a:srgbClr val="FF0000"/>
              </a:solidFill>
            </a:endParaRPr>
          </a:p>
        </p:txBody>
      </p:sp>
    </p:spTree>
    <p:extLst>
      <p:ext uri="{BB962C8B-B14F-4D97-AF65-F5344CB8AC3E}">
        <p14:creationId xmlns:p14="http://schemas.microsoft.com/office/powerpoint/2010/main" val="3866205009"/>
      </p:ext>
    </p:extLst>
  </p:cSld>
  <p:clrMapOvr>
    <a:masterClrMapping/>
  </p:clrMapOvr>
  <p:transition advClick="0"/>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2600" dirty="0" smtClean="0"/>
              <a:t>8.5 – Performance Methods </a:t>
            </a:r>
            <a:r>
              <a:rPr lang="en-GB" sz="2600" dirty="0"/>
              <a:t>– Lean </a:t>
            </a:r>
            <a:r>
              <a:rPr lang="en-GB" sz="2600" dirty="0" smtClean="0"/>
              <a:t>Production </a:t>
            </a:r>
            <a:r>
              <a:rPr lang="en-GB" sz="2600" dirty="0"/>
              <a:t>– Kaizen and JIT</a:t>
            </a:r>
          </a:p>
        </p:txBody>
      </p:sp>
      <p:sp>
        <p:nvSpPr>
          <p:cNvPr id="8" name="Rectangle 7"/>
          <p:cNvSpPr/>
          <p:nvPr/>
        </p:nvSpPr>
        <p:spPr>
          <a:xfrm>
            <a:off x="323849" y="1124744"/>
            <a:ext cx="6588721" cy="2323713"/>
          </a:xfrm>
          <a:prstGeom prst="rect">
            <a:avLst/>
          </a:prstGeom>
        </p:spPr>
        <p:txBody>
          <a:bodyPr wrap="square">
            <a:spAutoFit/>
          </a:bodyPr>
          <a:lstStyle/>
          <a:p>
            <a:pPr marL="273050" indent="-273050">
              <a:spcAft>
                <a:spcPts val="600"/>
              </a:spcAft>
              <a:buClr>
                <a:srgbClr val="00B050"/>
              </a:buClr>
              <a:buFont typeface="Wingdings 3" panose="05040102010807070707" pitchFamily="18" charset="2"/>
              <a:buChar char=""/>
            </a:pPr>
            <a:r>
              <a:rPr lang="en-GB" sz="1400" b="1" dirty="0" smtClean="0"/>
              <a:t>Kaizen</a:t>
            </a:r>
            <a:r>
              <a:rPr lang="en-GB" sz="1400" dirty="0" smtClean="0"/>
              <a:t> – Japanese term for “Continuous Improvement” through the elimination of waste. The improvement does not necessarily come from investing in new technologies or equipment but through the training and ideas of the workforce. Workers meet to discuss problems and potential solutions, which is effective as no-one knows the work issues better than the workers who work with them all the time. </a:t>
            </a:r>
          </a:p>
          <a:p>
            <a:pPr marL="273050" indent="-273050">
              <a:spcAft>
                <a:spcPts val="600"/>
              </a:spcAft>
              <a:buClr>
                <a:srgbClr val="00B050"/>
              </a:buClr>
              <a:buFont typeface="Wingdings 3" panose="05040102010807070707" pitchFamily="18" charset="2"/>
              <a:buChar char=""/>
            </a:pPr>
            <a:r>
              <a:rPr lang="en-GB" sz="1400" dirty="0" smtClean="0"/>
              <a:t>Kaizen eliminates waste for example by reducing the time it takes for employees to get from one place to another by reorganising the factory floor, positioning machines tightly together in cells in order to improve the flow of production.</a:t>
            </a:r>
            <a:endParaRPr lang="en-GB" sz="1400" dirty="0"/>
          </a:p>
        </p:txBody>
      </p:sp>
      <p:grpSp>
        <p:nvGrpSpPr>
          <p:cNvPr id="2" name="Group 1"/>
          <p:cNvGrpSpPr/>
          <p:nvPr/>
        </p:nvGrpSpPr>
        <p:grpSpPr>
          <a:xfrm>
            <a:off x="710980" y="3501008"/>
            <a:ext cx="5418105" cy="2549606"/>
            <a:chOff x="801443" y="3205728"/>
            <a:chExt cx="5418105" cy="3410746"/>
          </a:xfrm>
        </p:grpSpPr>
        <p:sp>
          <p:nvSpPr>
            <p:cNvPr id="7" name="TextBox 6"/>
            <p:cNvSpPr txBox="1"/>
            <p:nvPr/>
          </p:nvSpPr>
          <p:spPr>
            <a:xfrm>
              <a:off x="812744" y="3594459"/>
              <a:ext cx="1078986" cy="535249"/>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000" b="1" dirty="0" smtClean="0"/>
                <a:t>Stocks of Raw Materials</a:t>
              </a:r>
            </a:p>
          </p:txBody>
        </p:sp>
        <p:sp>
          <p:nvSpPr>
            <p:cNvPr id="9" name="TextBox 8"/>
            <p:cNvSpPr txBox="1"/>
            <p:nvPr/>
          </p:nvSpPr>
          <p:spPr>
            <a:xfrm>
              <a:off x="908280"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1</a:t>
              </a:r>
              <a:endParaRPr lang="en-GB" sz="700" b="1" dirty="0" smtClean="0"/>
            </a:p>
          </p:txBody>
        </p:sp>
        <p:cxnSp>
          <p:nvCxnSpPr>
            <p:cNvPr id="10" name="Straight Arrow Connector 9"/>
            <p:cNvCxnSpPr>
              <a:endCxn id="11" idx="1"/>
            </p:cNvCxnSpPr>
            <p:nvPr/>
          </p:nvCxnSpPr>
          <p:spPr>
            <a:xfrm>
              <a:off x="1352237" y="4516571"/>
              <a:ext cx="349181" cy="26397"/>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11" name="TextBox 10"/>
            <p:cNvSpPr txBox="1"/>
            <p:nvPr/>
          </p:nvSpPr>
          <p:spPr>
            <a:xfrm>
              <a:off x="1701418"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2</a:t>
              </a:r>
              <a:endParaRPr lang="en-GB" sz="700" b="1" dirty="0" smtClean="0"/>
            </a:p>
          </p:txBody>
        </p:sp>
        <p:sp>
          <p:nvSpPr>
            <p:cNvPr id="12" name="TextBox 11"/>
            <p:cNvSpPr txBox="1"/>
            <p:nvPr/>
          </p:nvSpPr>
          <p:spPr>
            <a:xfrm>
              <a:off x="2351651" y="3636035"/>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3</a:t>
              </a:r>
              <a:endParaRPr lang="en-GB" sz="700" b="1" dirty="0" smtClean="0"/>
            </a:p>
          </p:txBody>
        </p:sp>
        <p:sp>
          <p:nvSpPr>
            <p:cNvPr id="13" name="TextBox 12"/>
            <p:cNvSpPr txBox="1"/>
            <p:nvPr/>
          </p:nvSpPr>
          <p:spPr>
            <a:xfrm>
              <a:off x="3429300"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4</a:t>
              </a:r>
              <a:endParaRPr lang="en-GB" sz="700" b="1" dirty="0" smtClean="0"/>
            </a:p>
          </p:txBody>
        </p:sp>
        <p:sp>
          <p:nvSpPr>
            <p:cNvPr id="14" name="TextBox 13"/>
            <p:cNvSpPr txBox="1"/>
            <p:nvPr/>
          </p:nvSpPr>
          <p:spPr>
            <a:xfrm>
              <a:off x="2576373" y="4316516"/>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5</a:t>
              </a:r>
              <a:endParaRPr lang="en-GB" sz="700" b="1" dirty="0" smtClean="0"/>
            </a:p>
          </p:txBody>
        </p:sp>
        <p:sp>
          <p:nvSpPr>
            <p:cNvPr id="15" name="TextBox 14"/>
            <p:cNvSpPr txBox="1"/>
            <p:nvPr/>
          </p:nvSpPr>
          <p:spPr>
            <a:xfrm>
              <a:off x="3429299" y="3609847"/>
              <a:ext cx="443957" cy="452902"/>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6</a:t>
              </a:r>
              <a:endParaRPr lang="en-GB" sz="700" b="1" dirty="0" smtClean="0"/>
            </a:p>
          </p:txBody>
        </p:sp>
        <p:sp>
          <p:nvSpPr>
            <p:cNvPr id="16" name="TextBox 15"/>
            <p:cNvSpPr txBox="1"/>
            <p:nvPr/>
          </p:nvSpPr>
          <p:spPr>
            <a:xfrm>
              <a:off x="5775591" y="3690283"/>
              <a:ext cx="443957" cy="370557"/>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200" b="1" dirty="0" smtClean="0"/>
                <a:t>OUT</a:t>
              </a:r>
              <a:endParaRPr lang="en-GB" sz="700" b="1" dirty="0" smtClean="0"/>
            </a:p>
          </p:txBody>
        </p:sp>
        <p:sp>
          <p:nvSpPr>
            <p:cNvPr id="17" name="TextBox 16"/>
            <p:cNvSpPr txBox="1"/>
            <p:nvPr/>
          </p:nvSpPr>
          <p:spPr>
            <a:xfrm>
              <a:off x="4423208" y="3682201"/>
              <a:ext cx="982657" cy="349970"/>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100" b="1" dirty="0" smtClean="0"/>
                <a:t>Warehouse</a:t>
              </a:r>
              <a:endParaRPr lang="en-GB" sz="400" b="1" dirty="0" smtClean="0"/>
            </a:p>
          </p:txBody>
        </p:sp>
        <p:cxnSp>
          <p:nvCxnSpPr>
            <p:cNvPr id="18" name="Straight Arrow Connector 17"/>
            <p:cNvCxnSpPr/>
            <p:nvPr/>
          </p:nvCxnSpPr>
          <p:spPr>
            <a:xfrm flipV="1">
              <a:off x="2145375" y="4036145"/>
              <a:ext cx="206276" cy="280371"/>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a:off x="2795608" y="3859722"/>
              <a:ext cx="633691" cy="456794"/>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a:stCxn id="13" idx="1"/>
              <a:endCxn id="14" idx="3"/>
            </p:cNvCxnSpPr>
            <p:nvPr/>
          </p:nvCxnSpPr>
          <p:spPr>
            <a:xfrm flipH="1">
              <a:off x="3020330" y="4542967"/>
              <a:ext cx="408970" cy="0"/>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a:stCxn id="14" idx="0"/>
              <a:endCxn id="15" idx="1"/>
            </p:cNvCxnSpPr>
            <p:nvPr/>
          </p:nvCxnSpPr>
          <p:spPr>
            <a:xfrm flipV="1">
              <a:off x="2798352" y="3836298"/>
              <a:ext cx="630947" cy="480218"/>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a:endCxn id="17" idx="1"/>
            </p:cNvCxnSpPr>
            <p:nvPr/>
          </p:nvCxnSpPr>
          <p:spPr>
            <a:xfrm>
              <a:off x="3873257" y="3836088"/>
              <a:ext cx="549951" cy="21098"/>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a:endCxn id="16" idx="1"/>
            </p:cNvCxnSpPr>
            <p:nvPr/>
          </p:nvCxnSpPr>
          <p:spPr>
            <a:xfrm>
              <a:off x="5405865" y="3859723"/>
              <a:ext cx="369726" cy="15839"/>
            </a:xfrm>
            <a:prstGeom prst="straightConnector1">
              <a:avLst/>
            </a:prstGeom>
            <a:ln w="76200">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4" name="TextBox 23"/>
            <p:cNvSpPr txBox="1"/>
            <p:nvPr/>
          </p:nvSpPr>
          <p:spPr>
            <a:xfrm>
              <a:off x="812744" y="5419234"/>
              <a:ext cx="1760885" cy="535249"/>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000" b="1" dirty="0" smtClean="0"/>
                <a:t>Raw Materials brought in directly from suppliers</a:t>
              </a:r>
            </a:p>
          </p:txBody>
        </p:sp>
        <p:sp>
          <p:nvSpPr>
            <p:cNvPr id="26" name="TextBox 25"/>
            <p:cNvSpPr txBox="1"/>
            <p:nvPr/>
          </p:nvSpPr>
          <p:spPr>
            <a:xfrm>
              <a:off x="2891846" y="5306532"/>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1</a:t>
              </a:r>
              <a:endParaRPr lang="en-GB" sz="700" b="1" dirty="0" smtClean="0"/>
            </a:p>
          </p:txBody>
        </p:sp>
        <p:cxnSp>
          <p:nvCxnSpPr>
            <p:cNvPr id="27" name="Straight Arrow Connector 26"/>
            <p:cNvCxnSpPr>
              <a:endCxn id="28" idx="1"/>
            </p:cNvCxnSpPr>
            <p:nvPr/>
          </p:nvCxnSpPr>
          <p:spPr>
            <a:xfrm>
              <a:off x="3355094" y="5506586"/>
              <a:ext cx="349181" cy="26397"/>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28" name="TextBox 27"/>
            <p:cNvSpPr txBox="1"/>
            <p:nvPr/>
          </p:nvSpPr>
          <p:spPr>
            <a:xfrm>
              <a:off x="3704275" y="5306532"/>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2</a:t>
              </a:r>
              <a:endParaRPr lang="en-GB" sz="700" b="1" dirty="0" smtClean="0"/>
            </a:p>
          </p:txBody>
        </p:sp>
        <p:sp>
          <p:nvSpPr>
            <p:cNvPr id="29" name="TextBox 28"/>
            <p:cNvSpPr txBox="1"/>
            <p:nvPr/>
          </p:nvSpPr>
          <p:spPr>
            <a:xfrm>
              <a:off x="4981515" y="6141344"/>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4</a:t>
              </a:r>
              <a:endParaRPr lang="en-GB" sz="700" b="1" dirty="0" smtClean="0"/>
            </a:p>
          </p:txBody>
        </p:sp>
        <p:sp>
          <p:nvSpPr>
            <p:cNvPr id="30" name="TextBox 29"/>
            <p:cNvSpPr txBox="1"/>
            <p:nvPr/>
          </p:nvSpPr>
          <p:spPr>
            <a:xfrm>
              <a:off x="4184512" y="6121391"/>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5</a:t>
              </a:r>
              <a:endParaRPr lang="en-GB" sz="700" b="1" dirty="0" smtClean="0"/>
            </a:p>
          </p:txBody>
        </p:sp>
        <p:sp>
          <p:nvSpPr>
            <p:cNvPr id="31" name="TextBox 30"/>
            <p:cNvSpPr txBox="1"/>
            <p:nvPr/>
          </p:nvSpPr>
          <p:spPr>
            <a:xfrm>
              <a:off x="3232857" y="6163572"/>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6</a:t>
              </a:r>
              <a:endParaRPr lang="en-GB" sz="700" b="1" dirty="0" smtClean="0"/>
            </a:p>
          </p:txBody>
        </p:sp>
        <p:sp>
          <p:nvSpPr>
            <p:cNvPr id="33" name="TextBox 32"/>
            <p:cNvSpPr txBox="1"/>
            <p:nvPr/>
          </p:nvSpPr>
          <p:spPr>
            <a:xfrm>
              <a:off x="812744" y="6182945"/>
              <a:ext cx="443957" cy="370557"/>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200" b="1" dirty="0" smtClean="0"/>
                <a:t>OUT</a:t>
              </a:r>
              <a:endParaRPr lang="en-GB" sz="700" b="1" dirty="0" smtClean="0"/>
            </a:p>
          </p:txBody>
        </p:sp>
        <p:cxnSp>
          <p:nvCxnSpPr>
            <p:cNvPr id="34" name="Straight Arrow Connector 33"/>
            <p:cNvCxnSpPr>
              <a:stCxn id="29" idx="1"/>
            </p:cNvCxnSpPr>
            <p:nvPr/>
          </p:nvCxnSpPr>
          <p:spPr>
            <a:xfrm flipH="1">
              <a:off x="4592189" y="6367795"/>
              <a:ext cx="389326" cy="5446"/>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a:stCxn id="30" idx="1"/>
              <a:endCxn id="31" idx="3"/>
            </p:cNvCxnSpPr>
            <p:nvPr/>
          </p:nvCxnSpPr>
          <p:spPr>
            <a:xfrm flipH="1">
              <a:off x="3676814" y="6347842"/>
              <a:ext cx="507698" cy="42181"/>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a:stCxn id="42" idx="2"/>
              <a:endCxn id="29" idx="0"/>
            </p:cNvCxnSpPr>
            <p:nvPr/>
          </p:nvCxnSpPr>
          <p:spPr>
            <a:xfrm>
              <a:off x="4759537" y="5776253"/>
              <a:ext cx="443957" cy="365090"/>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7" name="Straight Arrow Connector 36"/>
            <p:cNvCxnSpPr/>
            <p:nvPr/>
          </p:nvCxnSpPr>
          <p:spPr>
            <a:xfrm flipH="1">
              <a:off x="1256700" y="6371078"/>
              <a:ext cx="618549" cy="0"/>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cxnSp>
          <p:nvCxnSpPr>
            <p:cNvPr id="38" name="Straight Arrow Connector 37"/>
            <p:cNvCxnSpPr>
              <a:endCxn id="42" idx="1"/>
            </p:cNvCxnSpPr>
            <p:nvPr/>
          </p:nvCxnSpPr>
          <p:spPr>
            <a:xfrm>
              <a:off x="4148232" y="5527095"/>
              <a:ext cx="389326" cy="22707"/>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39" name="TextBox 38"/>
            <p:cNvSpPr txBox="1"/>
            <p:nvPr/>
          </p:nvSpPr>
          <p:spPr>
            <a:xfrm>
              <a:off x="1701418" y="6200700"/>
              <a:ext cx="982657" cy="349970"/>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100" b="1" dirty="0" smtClean="0"/>
                <a:t>Warehouse</a:t>
              </a:r>
              <a:endParaRPr lang="en-GB" sz="400" b="1" dirty="0" smtClean="0"/>
            </a:p>
          </p:txBody>
        </p:sp>
        <p:cxnSp>
          <p:nvCxnSpPr>
            <p:cNvPr id="41" name="Straight Arrow Connector 40"/>
            <p:cNvCxnSpPr>
              <a:stCxn id="31" idx="1"/>
              <a:endCxn id="39" idx="3"/>
            </p:cNvCxnSpPr>
            <p:nvPr/>
          </p:nvCxnSpPr>
          <p:spPr>
            <a:xfrm flipH="1" flipV="1">
              <a:off x="2684075" y="6375685"/>
              <a:ext cx="548782" cy="14338"/>
            </a:xfrm>
            <a:prstGeom prst="straightConnector1">
              <a:avLst/>
            </a:prstGeom>
            <a:ln w="76200">
              <a:solidFill>
                <a:srgbClr val="0070C0"/>
              </a:solidFill>
              <a:headEnd type="none" w="med" len="med"/>
              <a:tailEnd type="triangle" w="med" len="med"/>
            </a:ln>
            <a:effectLst>
              <a:outerShdw blurRad="50800" dist="38100" dir="2700000" algn="tl" rotWithShape="0">
                <a:prstClr val="black">
                  <a:alpha val="40000"/>
                </a:prstClr>
              </a:outerShdw>
            </a:effectLst>
          </p:spPr>
          <p:style>
            <a:lnRef idx="1">
              <a:schemeClr val="accent2"/>
            </a:lnRef>
            <a:fillRef idx="0">
              <a:schemeClr val="accent2"/>
            </a:fillRef>
            <a:effectRef idx="0">
              <a:schemeClr val="accent2"/>
            </a:effectRef>
            <a:fontRef idx="minor">
              <a:schemeClr val="tx1"/>
            </a:fontRef>
          </p:style>
        </p:cxnSp>
        <p:sp>
          <p:nvSpPr>
            <p:cNvPr id="42" name="TextBox 41"/>
            <p:cNvSpPr txBox="1"/>
            <p:nvPr/>
          </p:nvSpPr>
          <p:spPr>
            <a:xfrm>
              <a:off x="4537558" y="5323351"/>
              <a:ext cx="443957" cy="452902"/>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600" b="1" dirty="0" smtClean="0"/>
                <a:t>3</a:t>
              </a:r>
              <a:endParaRPr lang="en-GB" sz="700" b="1" dirty="0" smtClean="0"/>
            </a:p>
          </p:txBody>
        </p:sp>
        <p:sp>
          <p:nvSpPr>
            <p:cNvPr id="43" name="TextBox 42"/>
            <p:cNvSpPr txBox="1"/>
            <p:nvPr/>
          </p:nvSpPr>
          <p:spPr>
            <a:xfrm>
              <a:off x="801443" y="3205728"/>
              <a:ext cx="2311010" cy="261610"/>
            </a:xfrm>
            <a:prstGeom prst="rect">
              <a:avLst/>
            </a:prstGeom>
            <a:solidFill>
              <a:schemeClr val="tx2">
                <a:lumMod val="20000"/>
                <a:lumOff val="8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100" b="1" dirty="0" smtClean="0"/>
                <a:t>The Kaizen Effect: Before</a:t>
              </a:r>
            </a:p>
          </p:txBody>
        </p:sp>
        <p:sp>
          <p:nvSpPr>
            <p:cNvPr id="44" name="TextBox 43"/>
            <p:cNvSpPr txBox="1"/>
            <p:nvPr/>
          </p:nvSpPr>
          <p:spPr>
            <a:xfrm>
              <a:off x="823026" y="4937325"/>
              <a:ext cx="2311010" cy="329383"/>
            </a:xfrm>
            <a:prstGeom prst="rect">
              <a:avLst/>
            </a:prstGeom>
            <a:solidFill>
              <a:schemeClr val="accent2">
                <a:lumMod val="40000"/>
                <a:lumOff val="60000"/>
              </a:schemeClr>
            </a:solidFill>
            <a:ln>
              <a:solidFill>
                <a:srgbClr val="0070C0"/>
              </a:solidFill>
            </a:ln>
            <a:effectLst>
              <a:outerShdw blurRad="50800" dist="38100" dir="2700000" algn="tl" rotWithShape="0">
                <a:prstClr val="black">
                  <a:alpha val="40000"/>
                </a:prstClr>
              </a:outerShdw>
            </a:effectLst>
          </p:spPr>
          <p:txBody>
            <a:bodyPr wrap="square" lIns="36000" rIns="36000" rtlCol="0">
              <a:spAutoFit/>
            </a:bodyPr>
            <a:lstStyle/>
            <a:p>
              <a:pPr algn="ctr"/>
              <a:r>
                <a:rPr lang="en-GB" sz="1000" b="1" dirty="0" smtClean="0"/>
                <a:t>The Kaizen Effect: Before</a:t>
              </a:r>
            </a:p>
          </p:txBody>
        </p:sp>
      </p:grpSp>
      <p:sp>
        <p:nvSpPr>
          <p:cNvPr id="45" name="Rectangle 44"/>
          <p:cNvSpPr/>
          <p:nvPr/>
        </p:nvSpPr>
        <p:spPr>
          <a:xfrm>
            <a:off x="251519" y="6093296"/>
            <a:ext cx="6476503" cy="523220"/>
          </a:xfrm>
          <a:prstGeom prst="rect">
            <a:avLst/>
          </a:prstGeom>
        </p:spPr>
        <p:txBody>
          <a:bodyPr wrap="square">
            <a:spAutoFit/>
          </a:bodyPr>
          <a:lstStyle/>
          <a:p>
            <a:pPr marL="285750" indent="-285750">
              <a:spcAft>
                <a:spcPts val="600"/>
              </a:spcAft>
              <a:buClr>
                <a:srgbClr val="00B050"/>
              </a:buClr>
              <a:buFont typeface="Wingdings 3" panose="05040102010807070707" pitchFamily="18" charset="2"/>
              <a:buChar char=""/>
            </a:pPr>
            <a:r>
              <a:rPr lang="en-GB" sz="1400" b="1" dirty="0" smtClean="0"/>
              <a:t>Activity</a:t>
            </a:r>
            <a:r>
              <a:rPr lang="en-GB" sz="1400" dirty="0" smtClean="0"/>
              <a:t> – Identify the changes that have taken place in the reorganisation of the factory floor using Kaizen’s principles.</a:t>
            </a:r>
            <a:endParaRPr lang="en-GB" sz="1400" dirty="0"/>
          </a:p>
        </p:txBody>
      </p:sp>
      <p:graphicFrame>
        <p:nvGraphicFramePr>
          <p:cNvPr id="48" name="Table 47"/>
          <p:cNvGraphicFramePr>
            <a:graphicFrameLocks noGrp="1"/>
          </p:cNvGraphicFramePr>
          <p:nvPr>
            <p:extLst/>
          </p:nvPr>
        </p:nvGraphicFramePr>
        <p:xfrm>
          <a:off x="6948264" y="1124744"/>
          <a:ext cx="1835893"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35893"/>
              </a:tblGrid>
              <a:tr h="417722">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2878">
                <a:tc>
                  <a:txBody>
                    <a:bodyPr/>
                    <a:lstStyle/>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Increased Productivity</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Reduced amount of space needed for the production process</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Work-in-progress is reduced</a:t>
                      </a:r>
                    </a:p>
                    <a:p>
                      <a:pPr marL="177800" indent="-177800" algn="l">
                        <a:spcAft>
                          <a:spcPts val="600"/>
                        </a:spcAft>
                        <a:buFontTx/>
                        <a:buBlip>
                          <a:blip r:embed="rId3"/>
                        </a:buBlip>
                      </a:pPr>
                      <a:r>
                        <a:rPr lang="en-GB" sz="1600" baseline="0" dirty="0" smtClean="0">
                          <a:solidFill>
                            <a:schemeClr val="tx1"/>
                          </a:solidFill>
                          <a:effectLst/>
                          <a:latin typeface="Arial" pitchFamily="34" charset="0"/>
                          <a:ea typeface="Times New Roman"/>
                          <a:cs typeface="Arial" pitchFamily="34" charset="0"/>
                        </a:rPr>
                        <a:t>Improved layout of the factory floor may allow some jobs to be combined.</a:t>
                      </a:r>
                    </a:p>
                    <a:p>
                      <a:pPr marL="177800" indent="-177800" algn="l">
                        <a:spcAft>
                          <a:spcPts val="600"/>
                        </a:spcAft>
                        <a:buFontTx/>
                        <a:buBlip>
                          <a:blip r:embed="rId3"/>
                        </a:buBlip>
                      </a:pPr>
                      <a:r>
                        <a:rPr lang="en-GB" sz="1600" baseline="0" dirty="0" smtClean="0">
                          <a:solidFill>
                            <a:srgbClr val="FF0000"/>
                          </a:solidFill>
                          <a:effectLst/>
                          <a:latin typeface="Arial" pitchFamily="34" charset="0"/>
                          <a:ea typeface="Times New Roman"/>
                          <a:cs typeface="Arial" pitchFamily="34" charset="0"/>
                        </a:rPr>
                        <a:t>Frees up employees to carry out other jobs.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4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020272" y="1196752"/>
            <a:ext cx="1728192" cy="33337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2077297"/>
      </p:ext>
    </p:extLst>
  </p:cSld>
  <p:clrMapOvr>
    <a:masterClrMapping/>
  </p:clrMapOvr>
  <p:transition advClick="0"/>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24744"/>
            <a:ext cx="6588721" cy="5755422"/>
          </a:xfrm>
          <a:prstGeom prst="rect">
            <a:avLst/>
          </a:prstGeom>
        </p:spPr>
        <p:txBody>
          <a:bodyPr wrap="square">
            <a:spAutoFit/>
          </a:bodyPr>
          <a:lstStyle/>
          <a:p>
            <a:pPr marL="273050" indent="-273050">
              <a:spcAft>
                <a:spcPts val="0"/>
              </a:spcAft>
              <a:buClr>
                <a:srgbClr val="00B050"/>
              </a:buClr>
              <a:buFont typeface="Wingdings 3" panose="05040102010807070707" pitchFamily="18" charset="2"/>
              <a:buChar char=""/>
            </a:pPr>
            <a:r>
              <a:rPr lang="en-GB" sz="1540" b="1" dirty="0" smtClean="0"/>
              <a:t>Just-In-Time (JIT) </a:t>
            </a:r>
            <a:r>
              <a:rPr lang="en-GB" sz="1540" dirty="0" smtClean="0"/>
              <a:t>– This is a production method which focusses on reducing or eliminating the to have an inventory or raw materials on site and on reducing work-in-progress and inventories of the finished product. The raw materials are delivered “Just In Time” to be constructed in the production centre to be used in the next stage of the production line. Therefor the finished product is made just in time to be delivered to the customer.</a:t>
            </a:r>
          </a:p>
          <a:p>
            <a:pPr marL="450850" indent="-188913">
              <a:spcAft>
                <a:spcPts val="0"/>
              </a:spcAft>
              <a:buClr>
                <a:srgbClr val="00B050"/>
              </a:buClr>
              <a:buFont typeface="Arial" panose="020B0604020202020204" pitchFamily="34" charset="0"/>
              <a:buChar char="•"/>
            </a:pPr>
            <a:r>
              <a:rPr lang="en-GB" sz="1540" dirty="0" smtClean="0"/>
              <a:t>This reduces the cost of holding inventory as nothing is ordered to keep in the warehouse.</a:t>
            </a:r>
          </a:p>
          <a:p>
            <a:pPr marL="450850" indent="-188913">
              <a:spcAft>
                <a:spcPts val="0"/>
              </a:spcAft>
              <a:buClr>
                <a:srgbClr val="00B050"/>
              </a:buClr>
              <a:buFont typeface="Arial" panose="020B0604020202020204" pitchFamily="34" charset="0"/>
              <a:buChar char="•"/>
            </a:pPr>
            <a:r>
              <a:rPr lang="en-GB" sz="1540" dirty="0" smtClean="0"/>
              <a:t>Warehouse space is not needed, reducing costs.</a:t>
            </a:r>
          </a:p>
          <a:p>
            <a:pPr marL="450850" indent="-188913">
              <a:spcAft>
                <a:spcPts val="0"/>
              </a:spcAft>
              <a:buClr>
                <a:srgbClr val="00B050"/>
              </a:buClr>
              <a:buFont typeface="Arial" panose="020B0604020202020204" pitchFamily="34" charset="0"/>
              <a:buChar char="•"/>
            </a:pPr>
            <a:r>
              <a:rPr lang="en-GB" sz="1540" dirty="0" smtClean="0"/>
              <a:t>Is useful if there is no availability of a warehouse</a:t>
            </a:r>
          </a:p>
          <a:p>
            <a:pPr marL="450850" indent="-188913">
              <a:spcAft>
                <a:spcPts val="0"/>
              </a:spcAft>
              <a:buClr>
                <a:srgbClr val="00B050"/>
              </a:buClr>
              <a:buFont typeface="Arial" panose="020B0604020202020204" pitchFamily="34" charset="0"/>
              <a:buChar char="•"/>
            </a:pPr>
            <a:r>
              <a:rPr lang="en-GB" sz="1540" dirty="0" smtClean="0"/>
              <a:t>The finished product is sold more quickly increasing the speed of cash flow (called liquidity)</a:t>
            </a:r>
          </a:p>
          <a:p>
            <a:pPr>
              <a:spcAft>
                <a:spcPts val="0"/>
              </a:spcAft>
              <a:buClr>
                <a:srgbClr val="00B050"/>
              </a:buClr>
            </a:pPr>
            <a:r>
              <a:rPr lang="en-GB" sz="1540" b="1" dirty="0" smtClean="0">
                <a:solidFill>
                  <a:srgbClr val="FF0000"/>
                </a:solidFill>
              </a:rPr>
              <a:t>P8.5 – Task 23 - </a:t>
            </a:r>
            <a:r>
              <a:rPr lang="en-GB" sz="1540" dirty="0" smtClean="0">
                <a:solidFill>
                  <a:srgbClr val="FF0000"/>
                </a:solidFill>
              </a:rPr>
              <a:t>Read </a:t>
            </a:r>
            <a:r>
              <a:rPr lang="en-GB" sz="1540" dirty="0" smtClean="0">
                <a:solidFill>
                  <a:srgbClr val="FF0000"/>
                </a:solidFill>
              </a:rPr>
              <a:t>the case study on the next slide or </a:t>
            </a:r>
            <a:r>
              <a:rPr lang="en-GB" sz="1540" dirty="0" smtClean="0">
                <a:solidFill>
                  <a:srgbClr val="FF0000"/>
                </a:solidFill>
                <a:hlinkClick r:id="rId3" action="ppaction://hlinkfile"/>
              </a:rPr>
              <a:t>click here </a:t>
            </a:r>
            <a:r>
              <a:rPr lang="en-GB" sz="1540" dirty="0" smtClean="0">
                <a:solidFill>
                  <a:srgbClr val="FF0000"/>
                </a:solidFill>
              </a:rPr>
              <a:t>and answer the questions:</a:t>
            </a:r>
          </a:p>
          <a:p>
            <a:pPr marL="450850" indent="-273050">
              <a:spcAft>
                <a:spcPts val="0"/>
              </a:spcAft>
              <a:buClr>
                <a:srgbClr val="00B050"/>
              </a:buClr>
              <a:buFont typeface="+mj-lt"/>
              <a:buAutoNum type="arabicPeriod"/>
            </a:pPr>
            <a:r>
              <a:rPr lang="en-GB" sz="1540" dirty="0" smtClean="0"/>
              <a:t>What are the different methods of production that Kara used as her business expanded?</a:t>
            </a:r>
          </a:p>
          <a:p>
            <a:pPr marL="450850" indent="-273050">
              <a:spcAft>
                <a:spcPts val="0"/>
              </a:spcAft>
              <a:buClr>
                <a:srgbClr val="00B050"/>
              </a:buClr>
              <a:buFont typeface="+mj-lt"/>
              <a:buAutoNum type="arabicPeriod"/>
            </a:pPr>
            <a:r>
              <a:rPr lang="en-GB" sz="1540" dirty="0" smtClean="0"/>
              <a:t>Why do you think she changed production methods as her business expanded?</a:t>
            </a:r>
          </a:p>
          <a:p>
            <a:pPr marL="450850" indent="-273050">
              <a:spcAft>
                <a:spcPts val="0"/>
              </a:spcAft>
              <a:buClr>
                <a:srgbClr val="00B050"/>
              </a:buClr>
              <a:buFont typeface="+mj-lt"/>
              <a:buAutoNum type="arabicPeriod"/>
            </a:pPr>
            <a:r>
              <a:rPr lang="en-GB" sz="1540" dirty="0" smtClean="0">
                <a:solidFill>
                  <a:srgbClr val="FF0000"/>
                </a:solidFill>
              </a:rPr>
              <a:t>Extended</a:t>
            </a:r>
            <a:r>
              <a:rPr lang="en-GB" sz="1540" dirty="0" smtClean="0"/>
              <a:t> - What </a:t>
            </a:r>
            <a:r>
              <a:rPr lang="en-GB" sz="1540" dirty="0"/>
              <a:t>was the danger to the business of increasing productivity through an automated process</a:t>
            </a:r>
            <a:r>
              <a:rPr lang="en-GB" sz="1540" dirty="0" smtClean="0"/>
              <a:t>?</a:t>
            </a:r>
            <a:endParaRPr lang="en-GB" sz="1540" dirty="0"/>
          </a:p>
          <a:p>
            <a:pPr marL="450850" indent="-273050">
              <a:spcAft>
                <a:spcPts val="0"/>
              </a:spcAft>
              <a:buClr>
                <a:srgbClr val="00B050"/>
              </a:buClr>
              <a:buFont typeface="+mj-lt"/>
              <a:buAutoNum type="arabicPeriod"/>
            </a:pPr>
            <a:r>
              <a:rPr lang="en-GB" sz="1540" dirty="0" smtClean="0">
                <a:solidFill>
                  <a:srgbClr val="FF0000"/>
                </a:solidFill>
              </a:rPr>
              <a:t>Extended</a:t>
            </a:r>
            <a:r>
              <a:rPr lang="en-GB" sz="1540" dirty="0" smtClean="0"/>
              <a:t> - Using </a:t>
            </a:r>
            <a:r>
              <a:rPr lang="en-GB" sz="1540" b="1" dirty="0" smtClean="0"/>
              <a:t>Kaizen</a:t>
            </a:r>
            <a:r>
              <a:rPr lang="en-GB" sz="1540" dirty="0" smtClean="0"/>
              <a:t>, comment on how Kara might streamline the business premises layout.</a:t>
            </a:r>
          </a:p>
        </p:txBody>
      </p:sp>
      <p:graphicFrame>
        <p:nvGraphicFramePr>
          <p:cNvPr id="7" name="Table 6"/>
          <p:cNvGraphicFramePr>
            <a:graphicFrameLocks noGrp="1"/>
          </p:cNvGraphicFramePr>
          <p:nvPr>
            <p:extLst/>
          </p:nvPr>
        </p:nvGraphicFramePr>
        <p:xfrm>
          <a:off x="6948264" y="1124744"/>
          <a:ext cx="1835893" cy="540060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835893"/>
              </a:tblGrid>
              <a:tr h="417722">
                <a:tc>
                  <a:txBody>
                    <a:bodyPr/>
                    <a:lstStyle/>
                    <a:p>
                      <a:pPr>
                        <a:spcAft>
                          <a:spcPts val="0"/>
                        </a:spcAft>
                      </a:pPr>
                      <a:endParaRPr lang="en-GB" sz="16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82878">
                <a:tc>
                  <a:txBody>
                    <a:bodyPr/>
                    <a:lstStyle/>
                    <a:p>
                      <a:pPr marL="177800" indent="-177800" algn="l">
                        <a:spcAft>
                          <a:spcPts val="600"/>
                        </a:spcAft>
                        <a:buFontTx/>
                        <a:buBlip>
                          <a:blip r:embed="rId4"/>
                        </a:buBlip>
                      </a:pPr>
                      <a:r>
                        <a:rPr lang="en-GB" sz="1600" baseline="0" dirty="0" smtClean="0">
                          <a:solidFill>
                            <a:srgbClr val="FF0000"/>
                          </a:solidFill>
                          <a:effectLst/>
                          <a:latin typeface="Arial" pitchFamily="34" charset="0"/>
                          <a:ea typeface="Times New Roman"/>
                          <a:cs typeface="Arial" pitchFamily="34" charset="0"/>
                        </a:rPr>
                        <a:t>Increased Productivity</a:t>
                      </a:r>
                    </a:p>
                    <a:p>
                      <a:pPr marL="177800" indent="-177800" algn="l">
                        <a:spcAft>
                          <a:spcPts val="600"/>
                        </a:spcAft>
                        <a:buFontTx/>
                        <a:buBlip>
                          <a:blip r:embed="rId4"/>
                        </a:buBlip>
                      </a:pPr>
                      <a:r>
                        <a:rPr lang="en-GB" sz="1600" baseline="0" dirty="0" smtClean="0">
                          <a:solidFill>
                            <a:schemeClr val="tx1"/>
                          </a:solidFill>
                          <a:effectLst/>
                          <a:latin typeface="Arial" pitchFamily="34" charset="0"/>
                          <a:ea typeface="Times New Roman"/>
                          <a:cs typeface="Arial" pitchFamily="34" charset="0"/>
                        </a:rPr>
                        <a:t>Reduced amount of space needed for the production process</a:t>
                      </a:r>
                    </a:p>
                    <a:p>
                      <a:pPr marL="177800" indent="-177800" algn="l">
                        <a:spcAft>
                          <a:spcPts val="600"/>
                        </a:spcAft>
                        <a:buFontTx/>
                        <a:buBlip>
                          <a:blip r:embed="rId4"/>
                        </a:buBlip>
                      </a:pPr>
                      <a:r>
                        <a:rPr lang="en-GB" sz="1600" baseline="0" dirty="0" smtClean="0">
                          <a:solidFill>
                            <a:srgbClr val="FF0000"/>
                          </a:solidFill>
                          <a:effectLst/>
                          <a:latin typeface="Arial" pitchFamily="34" charset="0"/>
                          <a:ea typeface="Times New Roman"/>
                          <a:cs typeface="Arial" pitchFamily="34" charset="0"/>
                        </a:rPr>
                        <a:t>Work-in-progress is reduced</a:t>
                      </a:r>
                    </a:p>
                    <a:p>
                      <a:pPr marL="177800" indent="-177800" algn="l">
                        <a:spcAft>
                          <a:spcPts val="600"/>
                        </a:spcAft>
                        <a:buFontTx/>
                        <a:buBlip>
                          <a:blip r:embed="rId4"/>
                        </a:buBlip>
                      </a:pPr>
                      <a:r>
                        <a:rPr lang="en-GB" sz="1600" baseline="0" dirty="0" smtClean="0">
                          <a:solidFill>
                            <a:schemeClr val="tx1"/>
                          </a:solidFill>
                          <a:effectLst/>
                          <a:latin typeface="Arial" pitchFamily="34" charset="0"/>
                          <a:ea typeface="Times New Roman"/>
                          <a:cs typeface="Arial" pitchFamily="34" charset="0"/>
                        </a:rPr>
                        <a:t>Improved layout of the factory floor may allow some jobs to be combined.</a:t>
                      </a:r>
                    </a:p>
                    <a:p>
                      <a:pPr marL="177800" indent="-177800" algn="l">
                        <a:spcAft>
                          <a:spcPts val="600"/>
                        </a:spcAft>
                        <a:buFontTx/>
                        <a:buBlip>
                          <a:blip r:embed="rId4"/>
                        </a:buBlip>
                      </a:pPr>
                      <a:r>
                        <a:rPr lang="en-GB" sz="1600" baseline="0" dirty="0" smtClean="0">
                          <a:solidFill>
                            <a:srgbClr val="FF0000"/>
                          </a:solidFill>
                          <a:effectLst/>
                          <a:latin typeface="Arial" pitchFamily="34" charset="0"/>
                          <a:ea typeface="Times New Roman"/>
                          <a:cs typeface="Arial" pitchFamily="34" charset="0"/>
                        </a:rPr>
                        <a:t>Frees up employees to carry out other jobs.</a:t>
                      </a:r>
                      <a:endParaRPr lang="en-GB" sz="16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020272" y="1196752"/>
            <a:ext cx="1728192" cy="33337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107504" y="44624"/>
            <a:ext cx="8856984" cy="625434"/>
          </a:xfrm>
        </p:spPr>
        <p:txBody>
          <a:bodyPr>
            <a:noAutofit/>
          </a:bodyPr>
          <a:lstStyle/>
          <a:p>
            <a:r>
              <a:rPr lang="en-GB" sz="2600" dirty="0" smtClean="0"/>
              <a:t>8.5 – Performance Methods </a:t>
            </a:r>
            <a:r>
              <a:rPr lang="en-GB" sz="2600" dirty="0"/>
              <a:t>– Lean </a:t>
            </a:r>
            <a:r>
              <a:rPr lang="en-GB" sz="2600" dirty="0" smtClean="0"/>
              <a:t>Production </a:t>
            </a:r>
            <a:r>
              <a:rPr lang="en-GB" sz="2600" dirty="0"/>
              <a:t>– Kaizen and JIT</a:t>
            </a:r>
          </a:p>
        </p:txBody>
      </p:sp>
    </p:spTree>
    <p:extLst>
      <p:ext uri="{BB962C8B-B14F-4D97-AF65-F5344CB8AC3E}">
        <p14:creationId xmlns:p14="http://schemas.microsoft.com/office/powerpoint/2010/main" val="236763739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262979"/>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00" dirty="0"/>
              <a:t>The most successful businesses measure both financial and nonfinancial objectives. These </a:t>
            </a:r>
            <a:r>
              <a:rPr lang="en-US" sz="1600" dirty="0" smtClean="0"/>
              <a:t>businesses understand </a:t>
            </a:r>
            <a:r>
              <a:rPr lang="en-US" sz="1600" dirty="0"/>
              <a:t>that tracking financial performance provides a picture of the entity's revenue and costs, but evaluating nonfinancial performance measures often gives a more in-depth look into the business's health, success and position for long-term </a:t>
            </a:r>
            <a:r>
              <a:rPr lang="en-US" sz="1600" dirty="0" smtClean="0"/>
              <a:t>growth.</a:t>
            </a:r>
          </a:p>
          <a:p>
            <a:pPr marL="342900" indent="-342900">
              <a:buClr>
                <a:srgbClr val="00B050"/>
              </a:buClr>
              <a:buFont typeface="Wingdings 3" panose="05040102010807070707" pitchFamily="18" charset="2"/>
              <a:buChar char=""/>
            </a:pPr>
            <a:r>
              <a:rPr lang="en-US" sz="1600" dirty="0" smtClean="0"/>
              <a:t>While </a:t>
            </a:r>
            <a:r>
              <a:rPr lang="en-US" sz="1600" dirty="0"/>
              <a:t>a company may be financially strong, weak nonfinancial performance could signal trouble, which makes setting and evaluating these nonfinancial objectives all the more important</a:t>
            </a:r>
            <a:r>
              <a:rPr lang="en-US" sz="1600" dirty="0" smtClean="0"/>
              <a:t>.</a:t>
            </a:r>
          </a:p>
          <a:p>
            <a:pPr>
              <a:buClr>
                <a:srgbClr val="00B050"/>
              </a:buClr>
            </a:pPr>
            <a:r>
              <a:rPr lang="en-US" sz="1600" b="1" dirty="0" smtClean="0"/>
              <a:t>Possibilities </a:t>
            </a:r>
            <a:r>
              <a:rPr lang="en-US" sz="1600" b="1" dirty="0"/>
              <a:t>and implications</a:t>
            </a:r>
          </a:p>
          <a:p>
            <a:pPr marL="342900" indent="-342900">
              <a:buClr>
                <a:srgbClr val="00B050"/>
              </a:buClr>
              <a:buFont typeface="Wingdings 3" panose="05040102010807070707" pitchFamily="18" charset="2"/>
              <a:buChar char=""/>
            </a:pPr>
            <a:r>
              <a:rPr lang="en-US" sz="1600" dirty="0"/>
              <a:t>No matter the size of the </a:t>
            </a:r>
            <a:r>
              <a:rPr lang="en-US" sz="1600" dirty="0" smtClean="0"/>
              <a:t>firm or </a:t>
            </a:r>
            <a:r>
              <a:rPr lang="en-US" sz="1600" dirty="0"/>
              <a:t>whether it's in the private or public sector, it can benefit from making nonfinancial </a:t>
            </a:r>
            <a:r>
              <a:rPr lang="en-US" sz="1600" dirty="0" smtClean="0"/>
              <a:t>objectives. </a:t>
            </a:r>
            <a:r>
              <a:rPr lang="en-US" sz="1600" dirty="0"/>
              <a:t>For example, a company with strong sales could still suffer from poor employee performance and productivity in many areas. By tracking these, executives and managers can make better decisions regarding duties that should be adjusted, who should be promoted and who should be let go. Additionally, measuring employee engagement, satisfaction and turnover can help an entity understand when it needs to put more resources into its workforce or make changes to the company culture.</a:t>
            </a:r>
          </a:p>
          <a:p>
            <a:pPr marL="342900" indent="-342900">
              <a:buClr>
                <a:srgbClr val="00B050"/>
              </a:buClr>
              <a:buFont typeface="Wingdings 3" panose="05040102010807070707" pitchFamily="18" charset="2"/>
              <a:buChar char=""/>
            </a:pPr>
            <a:r>
              <a:rPr lang="en-US" sz="1600" dirty="0"/>
              <a:t>All of these worker-related nonfinancial measures have very real implications for the financial health of a business</a:t>
            </a:r>
            <a:r>
              <a:rPr lang="en-US" sz="1600" dirty="0" smtClean="0"/>
              <a:t>.</a:t>
            </a:r>
            <a:endParaRPr lang="en-US" sz="1600" dirty="0" smtClean="0"/>
          </a:p>
        </p:txBody>
      </p:sp>
      <p:sp>
        <p:nvSpPr>
          <p:cNvPr id="8" name="Title 2"/>
          <p:cNvSpPr>
            <a:spLocks noGrp="1"/>
          </p:cNvSpPr>
          <p:nvPr>
            <p:ph type="title"/>
          </p:nvPr>
        </p:nvSpPr>
        <p:spPr>
          <a:xfrm>
            <a:off x="70266" y="72008"/>
            <a:ext cx="8859452" cy="548680"/>
          </a:xfrm>
        </p:spPr>
        <p:txBody>
          <a:bodyPr>
            <a:noAutofit/>
          </a:bodyPr>
          <a:lstStyle/>
          <a:p>
            <a:r>
              <a:rPr lang="en-US" sz="2900" dirty="0"/>
              <a:t>P8.1 </a:t>
            </a:r>
            <a:r>
              <a:rPr lang="en-US" sz="2900" dirty="0" smtClean="0"/>
              <a:t>- </a:t>
            </a:r>
            <a:r>
              <a:rPr lang="en-US" sz="2900" dirty="0" smtClean="0"/>
              <a:t>The </a:t>
            </a:r>
            <a:r>
              <a:rPr lang="en-US" sz="2900" dirty="0"/>
              <a:t>success/failure of a </a:t>
            </a:r>
            <a:r>
              <a:rPr lang="en-US" sz="2900" dirty="0" smtClean="0"/>
              <a:t>business – Non-Financial</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1085444568"/>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so many start-ups fail</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does not making a profit become a real problem</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can I see unforeseen circumstances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happened to Woolworths, Enron and BHS.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making too much money a problem</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a company have to be taken over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can the government restrict the business practices of a company.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196555"/>
      </p:ext>
    </p:extLst>
  </p:cSld>
  <p:clrMapOvr>
    <a:masterClrMapping/>
  </p:clrMapOvr>
  <p:transition advClick="0"/>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50" y="1124744"/>
            <a:ext cx="8496300" cy="5401479"/>
          </a:xfrm>
          <a:prstGeom prst="rect">
            <a:avLst/>
          </a:prstGeom>
        </p:spPr>
        <p:txBody>
          <a:bodyPr wrap="square">
            <a:spAutoFit/>
          </a:bodyPr>
          <a:lstStyle/>
          <a:p>
            <a:pPr>
              <a:spcAft>
                <a:spcPts val="600"/>
              </a:spcAft>
              <a:buClr>
                <a:srgbClr val="00B050"/>
              </a:buClr>
              <a:tabLst>
                <a:tab pos="914400" algn="l"/>
              </a:tabLst>
            </a:pPr>
            <a:r>
              <a:rPr lang="en-GB" sz="1500" b="1" dirty="0">
                <a:solidFill>
                  <a:srgbClr val="0070C0"/>
                </a:solidFill>
              </a:rPr>
              <a:t>Case Study Example</a:t>
            </a:r>
          </a:p>
          <a:p>
            <a:pPr marL="273050" indent="-273050">
              <a:spcAft>
                <a:spcPts val="600"/>
              </a:spcAft>
              <a:buClr>
                <a:srgbClr val="00B050"/>
              </a:buClr>
              <a:buFont typeface="Wingdings 3" panose="05040102010807070707" pitchFamily="18" charset="2"/>
              <a:buChar char=""/>
              <a:tabLst>
                <a:tab pos="914400" algn="l"/>
              </a:tabLst>
            </a:pPr>
            <a:r>
              <a:rPr lang="en-GB" sz="1500" dirty="0">
                <a:solidFill>
                  <a:srgbClr val="0070C0"/>
                </a:solidFill>
              </a:rPr>
              <a:t>Kara wanted to start her own business. She knew that Egyptian Authentic Food restaurants were very popular and she was an excellent cook of Egyptian food. She decided to start cooking dishes of Egyptian food and selling them to local people for dinner parties. She advertised in the local newspaper and used her own kitchen to prepare the food. Customers would ask her to cook a particular dish of their choice and she would cook it especially for them just how they wanted it. The food was extremely popular and soon she had more orders for dinner parties than she could cope with and had to turn down customers.</a:t>
            </a:r>
          </a:p>
          <a:p>
            <a:pPr marL="273050" indent="-273050">
              <a:spcAft>
                <a:spcPts val="600"/>
              </a:spcAft>
              <a:buClr>
                <a:srgbClr val="00B050"/>
              </a:buClr>
              <a:buFont typeface="Wingdings 3" panose="05040102010807070707" pitchFamily="18" charset="2"/>
              <a:buChar char=""/>
              <a:tabLst>
                <a:tab pos="914400" algn="l"/>
              </a:tabLst>
            </a:pPr>
            <a:r>
              <a:rPr lang="en-GB" sz="1500" dirty="0">
                <a:solidFill>
                  <a:srgbClr val="0070C0"/>
                </a:solidFill>
              </a:rPr>
              <a:t>So Kara decided to rent a small factory unit in which she could put large cookers. She expanded and took on several employees to help her. The number of orders continued to grow as her reputation for producing excellent food continued to spread. Shops started to order large quantities of a particular dish and they would sell it to customers in smaller containers as a takeaway dinner which customers would heat up at home. In the new premises Kara did things slightly differently. Now, instead of making one pan of a particular dish, she would make a large quantity in one go and then divide it into large containers ready to be sent out for sale. She would then make a large quantity of another dish, and so on. Still the popularity of the food continued to grow!</a:t>
            </a:r>
          </a:p>
          <a:p>
            <a:pPr marL="273050" indent="-273050">
              <a:spcAft>
                <a:spcPts val="600"/>
              </a:spcAft>
              <a:buClr>
                <a:srgbClr val="00B050"/>
              </a:buClr>
              <a:buFont typeface="Wingdings 3" panose="05040102010807070707" pitchFamily="18" charset="2"/>
              <a:buChar char=""/>
              <a:tabLst>
                <a:tab pos="914400" algn="l"/>
              </a:tabLst>
            </a:pPr>
            <a:r>
              <a:rPr lang="en-GB" sz="1500" dirty="0">
                <a:solidFill>
                  <a:srgbClr val="0070C0"/>
                </a:solidFill>
              </a:rPr>
              <a:t>After 2 years of expanding at the small factory unit, Kara decided she could afford to buy a much larger premises and invest in new automated machinery to cook the food. The demand was there, the food sold to airlines, hotels and supermarkets, as well as the original shops. The new automated process would produce particular dishes in very large quantities, and would produce the same dish continually.</a:t>
            </a:r>
          </a:p>
        </p:txBody>
      </p:sp>
      <p:sp>
        <p:nvSpPr>
          <p:cNvPr id="5" name="Title 1"/>
          <p:cNvSpPr>
            <a:spLocks noGrp="1"/>
          </p:cNvSpPr>
          <p:nvPr>
            <p:ph type="title"/>
          </p:nvPr>
        </p:nvSpPr>
        <p:spPr>
          <a:xfrm>
            <a:off x="107504" y="44624"/>
            <a:ext cx="8856984" cy="625434"/>
          </a:xfrm>
        </p:spPr>
        <p:txBody>
          <a:bodyPr>
            <a:noAutofit/>
          </a:bodyPr>
          <a:lstStyle/>
          <a:p>
            <a:r>
              <a:rPr lang="en-GB" sz="2660" dirty="0" smtClean="0"/>
              <a:t>8.5 – Performance Methods </a:t>
            </a:r>
            <a:r>
              <a:rPr lang="en-GB" sz="2660" dirty="0"/>
              <a:t>– Lean </a:t>
            </a:r>
            <a:r>
              <a:rPr lang="en-GB" sz="2660" dirty="0" smtClean="0"/>
              <a:t>Production </a:t>
            </a:r>
            <a:r>
              <a:rPr lang="en-GB" sz="2660" dirty="0"/>
              <a:t>– </a:t>
            </a:r>
            <a:r>
              <a:rPr lang="en-GB" sz="2660" dirty="0" smtClean="0"/>
              <a:t>Case Study</a:t>
            </a:r>
            <a:endParaRPr lang="en-GB" sz="2660" dirty="0"/>
          </a:p>
        </p:txBody>
      </p:sp>
    </p:spTree>
    <p:extLst>
      <p:ext uri="{BB962C8B-B14F-4D97-AF65-F5344CB8AC3E}">
        <p14:creationId xmlns:p14="http://schemas.microsoft.com/office/powerpoint/2010/main" val="1300718409"/>
      </p:ext>
    </p:extLst>
  </p:cSld>
  <p:clrMapOvr>
    <a:masterClrMapping/>
  </p:clrMapOvr>
  <p:transition advClick="0"/>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LO8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324535"/>
          </a:xfrm>
          <a:prstGeom prst="rect">
            <a:avLst/>
          </a:prstGeom>
        </p:spPr>
        <p:txBody>
          <a:bodyPr wrap="square">
            <a:spAutoFit/>
          </a:bodyPr>
          <a:lstStyle/>
          <a:p>
            <a:r>
              <a:rPr lang="en-US" sz="2000" b="1" dirty="0"/>
              <a:t>24 </a:t>
            </a:r>
            <a:r>
              <a:rPr lang="en-US" sz="2000" dirty="0"/>
              <a:t>Analyse </a:t>
            </a:r>
            <a:r>
              <a:rPr lang="en-US" sz="2000" b="1" dirty="0"/>
              <a:t>two </a:t>
            </a:r>
            <a:r>
              <a:rPr lang="en-US" sz="2000" dirty="0"/>
              <a:t>ways in which a business that you have researched could change its working practices in order to achieve sustainability. </a:t>
            </a:r>
          </a:p>
          <a:p>
            <a:r>
              <a:rPr lang="en-GB" sz="2000" dirty="0"/>
              <a:t>Name of business </a:t>
            </a:r>
            <a:r>
              <a:rPr lang="en-GB" sz="2000" dirty="0" smtClean="0"/>
              <a:t>____________________________________________ </a:t>
            </a:r>
            <a:endParaRPr lang="en-GB" sz="2000" dirty="0"/>
          </a:p>
          <a:p>
            <a:r>
              <a:rPr lang="en-GB" sz="2000" dirty="0"/>
              <a:t>Activity of business </a:t>
            </a:r>
            <a:r>
              <a:rPr lang="en-GB" sz="2000" dirty="0" smtClean="0"/>
              <a:t>___________________________________________ </a:t>
            </a:r>
            <a:endParaRPr lang="en-GB" sz="2000" dirty="0"/>
          </a:p>
          <a:p>
            <a:r>
              <a:rPr lang="en-GB" sz="2000" dirty="0"/>
              <a:t>Way 1. </a:t>
            </a:r>
            <a:r>
              <a:rPr lang="en-GB" sz="2000" dirty="0" smtClean="0"/>
              <a:t>_____________________________________________________ </a:t>
            </a:r>
            <a:endParaRPr lang="en-GB" sz="2000" dirty="0"/>
          </a:p>
          <a:p>
            <a:r>
              <a:rPr lang="en-GB" sz="200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endParaRPr lang="en-GB" sz="2000" dirty="0"/>
          </a:p>
          <a:p>
            <a:r>
              <a:rPr lang="en-GB" sz="2000" dirty="0" smtClean="0"/>
              <a:t>Way </a:t>
            </a:r>
            <a:r>
              <a:rPr lang="en-GB" sz="2000" dirty="0"/>
              <a:t>2</a:t>
            </a:r>
            <a:r>
              <a:rPr lang="en-GB" sz="2000" dirty="0" smtClean="0"/>
              <a:t>. _____________________________________________________ </a:t>
            </a:r>
            <a:endParaRPr lang="en-GB" sz="2000" dirty="0"/>
          </a:p>
          <a:p>
            <a:r>
              <a:rPr lang="en-GB" sz="200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a:t>
            </a:r>
            <a:endParaRPr lang="en-GB" sz="2000" dirty="0"/>
          </a:p>
          <a:p>
            <a:r>
              <a:rPr lang="en-GB" sz="2000" dirty="0" smtClean="0"/>
              <a:t>________________________________________________________ </a:t>
            </a:r>
            <a:r>
              <a:rPr lang="en-GB" sz="2000" b="1" dirty="0" smtClean="0"/>
              <a:t>[</a:t>
            </a:r>
            <a:r>
              <a:rPr lang="en-GB" sz="2000" b="1" dirty="0"/>
              <a:t>6</a:t>
            </a:r>
            <a:r>
              <a:rPr lang="en-GB" sz="2000" b="1" dirty="0" smtClean="0"/>
              <a:t>]</a:t>
            </a:r>
            <a:endParaRPr lang="en-US" sz="2000" dirty="0">
              <a:solidFill>
                <a:srgbClr val="FF0000"/>
              </a:solidFill>
            </a:endParaRPr>
          </a:p>
        </p:txBody>
      </p:sp>
      <p:sp>
        <p:nvSpPr>
          <p:cNvPr id="7" name="TextBox 6">
            <a:hlinkClick r:id="rId3" action="ppaction://hlinkfile"/>
          </p:cNvPr>
          <p:cNvSpPr txBox="1"/>
          <p:nvPr/>
        </p:nvSpPr>
        <p:spPr>
          <a:xfrm>
            <a:off x="8676456" y="9282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LO8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472267"/>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1840" b="1" dirty="0"/>
              <a:t>Business scenario: </a:t>
            </a:r>
            <a:r>
              <a:rPr lang="en-GB" sz="1840" i="1" dirty="0"/>
              <a:t>Convenience Corner </a:t>
            </a:r>
            <a:endParaRPr lang="en-GB" sz="1840" dirty="0"/>
          </a:p>
          <a:p>
            <a:pPr marL="342900" indent="-342900">
              <a:buClr>
                <a:srgbClr val="00B050"/>
              </a:buClr>
              <a:buFont typeface="Wingdings 3" panose="05040102010807070707" pitchFamily="18" charset="2"/>
              <a:buChar char=""/>
            </a:pPr>
            <a:r>
              <a:rPr lang="en-US" sz="1840" dirty="0"/>
              <a:t>Kirsten Halliburn is a sole trader. She owns </a:t>
            </a:r>
            <a:r>
              <a:rPr lang="en-US" sz="1840" i="1" dirty="0"/>
              <a:t>Convenience Corner</a:t>
            </a:r>
            <a:r>
              <a:rPr lang="en-US" sz="1840" dirty="0"/>
              <a:t>, an independent general store located in the centre of a large housing estate. </a:t>
            </a:r>
            <a:endParaRPr lang="en-US" sz="1840" dirty="0" smtClean="0"/>
          </a:p>
          <a:p>
            <a:pPr marL="342900" indent="-342900">
              <a:buClr>
                <a:srgbClr val="00B050"/>
              </a:buClr>
              <a:buFont typeface="Wingdings 3" panose="05040102010807070707" pitchFamily="18" charset="2"/>
              <a:buChar char=""/>
            </a:pPr>
            <a:r>
              <a:rPr lang="en-US" sz="1840" dirty="0" smtClean="0"/>
              <a:t>The </a:t>
            </a:r>
            <a:r>
              <a:rPr lang="en-US" sz="1840" dirty="0"/>
              <a:t>store sells a range of fresh, frozen and packaged </a:t>
            </a:r>
            <a:r>
              <a:rPr lang="en-US" sz="1840" dirty="0" smtClean="0"/>
              <a:t>foods, </a:t>
            </a:r>
            <a:r>
              <a:rPr lang="en-US" sz="1840" dirty="0"/>
              <a:t>toiletries, household cleaning products, pet food, greetings cards and newspapers. Even though space is severely limited, Kirsten manages to stock a small selection of vegetarian, international and organic foods to cater for local demand. </a:t>
            </a:r>
            <a:r>
              <a:rPr lang="en-US" sz="1840" dirty="0" smtClean="0"/>
              <a:t>Kirsten </a:t>
            </a:r>
            <a:r>
              <a:rPr lang="en-US" sz="1840" dirty="0"/>
              <a:t>believes that meeting customer needs is the key to business success. Kirsten, therefore, likes to keep the store’s closing times flexible. </a:t>
            </a:r>
            <a:r>
              <a:rPr lang="en-US" sz="1840" dirty="0" smtClean="0"/>
              <a:t>In </a:t>
            </a:r>
            <a:r>
              <a:rPr lang="en-US" sz="1840" dirty="0"/>
              <a:t>March 2014, a national supermarket chain was granted permission to build a new supermarket close to </a:t>
            </a:r>
            <a:r>
              <a:rPr lang="en-US" sz="1840" i="1" dirty="0"/>
              <a:t>Convenience Corner</a:t>
            </a:r>
            <a:r>
              <a:rPr lang="en-US" sz="1840" dirty="0"/>
              <a:t>. The supermarket opened in July 2015. Its opening hours are 8am to 8pm Monday to Sunday. </a:t>
            </a:r>
          </a:p>
          <a:p>
            <a:pPr marL="342900" indent="-342900">
              <a:buClr>
                <a:srgbClr val="00B050"/>
              </a:buClr>
              <a:buFont typeface="Wingdings 3" panose="05040102010807070707" pitchFamily="18" charset="2"/>
              <a:buChar char=""/>
            </a:pPr>
            <a:r>
              <a:rPr lang="en-US" sz="1840" dirty="0"/>
              <a:t>Kirsten is concerned about the sales performance of </a:t>
            </a:r>
            <a:r>
              <a:rPr lang="en-US" sz="1840" i="1" dirty="0"/>
              <a:t>Convenience Corner</a:t>
            </a:r>
            <a:r>
              <a:rPr lang="en-US" sz="1840" dirty="0"/>
              <a:t>. She wonders how much impact the increased competition from the supermarket has had on </a:t>
            </a:r>
            <a:r>
              <a:rPr lang="en-US" sz="1840" i="1" dirty="0"/>
              <a:t>Convenience Corner</a:t>
            </a:r>
            <a:r>
              <a:rPr lang="en-US" sz="1840" dirty="0"/>
              <a:t>, and how much impact it may continue to have in the future. She worries that her objective to increase sales at </a:t>
            </a:r>
            <a:r>
              <a:rPr lang="en-US" sz="1840" i="1" dirty="0"/>
              <a:t>Convenience Corner </a:t>
            </a:r>
            <a:r>
              <a:rPr lang="en-US" sz="1840" dirty="0"/>
              <a:t>by 3% year on year may no longer be achievable. </a:t>
            </a:r>
          </a:p>
          <a:p>
            <a:pPr marL="342900" indent="-342900">
              <a:buClr>
                <a:srgbClr val="00B050"/>
              </a:buClr>
              <a:buFont typeface="Wingdings 3" panose="05040102010807070707" pitchFamily="18" charset="2"/>
              <a:buChar char=""/>
            </a:pPr>
            <a:r>
              <a:rPr lang="en-US" sz="1840" dirty="0"/>
              <a:t>Performance data from 2013 to 2015 is given </a:t>
            </a:r>
            <a:r>
              <a:rPr lang="en-US" sz="1840" dirty="0" smtClean="0"/>
              <a:t>on the next slide.</a:t>
            </a:r>
            <a:endParaRPr lang="en-US" sz="1840" dirty="0">
              <a:solidFill>
                <a:srgbClr val="FF0000"/>
              </a:solidFill>
            </a:endParaRPr>
          </a:p>
        </p:txBody>
      </p:sp>
      <p:sp>
        <p:nvSpPr>
          <p:cNvPr id="7" name="TextBox 6">
            <a:hlinkClick r:id="rId3" action="ppaction://hlinkfile"/>
          </p:cNvPr>
          <p:cNvSpPr txBox="1"/>
          <p:nvPr/>
        </p:nvSpPr>
        <p:spPr>
          <a:xfrm>
            <a:off x="8676456" y="9282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3074766688"/>
      </p:ext>
    </p:extLst>
  </p:cSld>
  <p:clrMapOvr>
    <a:masterClrMapping/>
  </p:clrMapOvr>
  <p:transition advClick="0"/>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LO8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4" name="Picture 3"/>
          <p:cNvPicPr>
            <a:picLocks noChangeAspect="1"/>
          </p:cNvPicPr>
          <p:nvPr/>
        </p:nvPicPr>
        <p:blipFill rotWithShape="1">
          <a:blip r:embed="rId3"/>
          <a:srcRect l="17901" t="24406" r="21775" b="11610"/>
          <a:stretch/>
        </p:blipFill>
        <p:spPr>
          <a:xfrm>
            <a:off x="251520" y="1052735"/>
            <a:ext cx="8496944" cy="5066985"/>
          </a:xfrm>
          <a:prstGeom prst="rect">
            <a:avLst/>
          </a:prstGeom>
        </p:spPr>
      </p:pic>
      <p:sp>
        <p:nvSpPr>
          <p:cNvPr id="11" name="TextBox 10">
            <a:hlinkClick r:id="rId4" action="ppaction://hlinkfile"/>
          </p:cNvPr>
          <p:cNvSpPr txBox="1"/>
          <p:nvPr/>
        </p:nvSpPr>
        <p:spPr>
          <a:xfrm>
            <a:off x="8676456" y="9282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3251466483"/>
      </p:ext>
    </p:extLst>
  </p:cSld>
  <p:clrMapOvr>
    <a:masterClrMapping/>
  </p:clrMapOvr>
  <p:transition advClick="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LO8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r>
              <a:rPr lang="en-US" sz="2000" b="1" dirty="0"/>
              <a:t>29 </a:t>
            </a:r>
            <a:r>
              <a:rPr lang="en-US" sz="2000" dirty="0"/>
              <a:t>Kirsten relies on the profit which </a:t>
            </a:r>
            <a:r>
              <a:rPr lang="en-US" sz="2000" i="1" dirty="0"/>
              <a:t>Convenience Corner </a:t>
            </a:r>
            <a:r>
              <a:rPr lang="en-US" sz="2000" dirty="0"/>
              <a:t>makes to support her family. </a:t>
            </a:r>
            <a:r>
              <a:rPr lang="en-US" sz="2000" dirty="0" smtClean="0"/>
              <a:t>Other </a:t>
            </a:r>
            <a:r>
              <a:rPr lang="en-US" sz="2000" dirty="0"/>
              <a:t>than by increasing sales, state </a:t>
            </a:r>
            <a:r>
              <a:rPr lang="en-US" sz="2000" b="1" dirty="0"/>
              <a:t>one </a:t>
            </a:r>
            <a:r>
              <a:rPr lang="en-US" sz="2000" dirty="0"/>
              <a:t>way in which Kirsten could increase </a:t>
            </a:r>
            <a:r>
              <a:rPr lang="en-US" sz="2000" i="1" dirty="0"/>
              <a:t>Convenience Corner’</a:t>
            </a:r>
            <a:r>
              <a:rPr lang="en-US" sz="2000" dirty="0"/>
              <a:t>s profit. </a:t>
            </a:r>
          </a:p>
          <a:p>
            <a:r>
              <a:rPr lang="en-GB" sz="2000" dirty="0" smtClean="0"/>
              <a:t>___________________________________________________________ </a:t>
            </a:r>
            <a:endParaRPr lang="en-GB" sz="2000" dirty="0"/>
          </a:p>
          <a:p>
            <a:r>
              <a:rPr lang="en-GB" sz="2000" dirty="0" smtClean="0"/>
              <a:t>________________________________________________________ </a:t>
            </a:r>
            <a:r>
              <a:rPr lang="en-GB" sz="2000" b="1" dirty="0" smtClean="0"/>
              <a:t>[</a:t>
            </a:r>
            <a:r>
              <a:rPr lang="en-GB" sz="2000" b="1" dirty="0"/>
              <a:t>1] </a:t>
            </a:r>
            <a:endParaRPr lang="en-GB" sz="2000" dirty="0"/>
          </a:p>
          <a:p>
            <a:r>
              <a:rPr lang="en-US" sz="2000" b="1" dirty="0"/>
              <a:t>30 </a:t>
            </a:r>
            <a:r>
              <a:rPr lang="en-US" sz="2000" dirty="0"/>
              <a:t>Using the information in </a:t>
            </a:r>
            <a:r>
              <a:rPr lang="en-US" sz="2000" b="1" dirty="0"/>
              <a:t>Fig. 1 </a:t>
            </a:r>
            <a:r>
              <a:rPr lang="en-US" sz="2000" dirty="0"/>
              <a:t>and any other relevant information, should Kirsten be concerned about the sales performance of </a:t>
            </a:r>
            <a:r>
              <a:rPr lang="en-US" sz="2000" i="1" dirty="0"/>
              <a:t>Convenience Corner</a:t>
            </a:r>
            <a:r>
              <a:rPr lang="en-US" sz="2000" dirty="0"/>
              <a:t>? Give reasons for your answer. </a:t>
            </a:r>
          </a:p>
          <a:p>
            <a:r>
              <a:rPr lang="en-GB" sz="2000" b="1"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GB" sz="2000" b="1" dirty="0"/>
              <a:t>12]</a:t>
            </a:r>
            <a:endParaRPr lang="en-US" sz="1840" dirty="0">
              <a:solidFill>
                <a:srgbClr val="FF0000"/>
              </a:solidFill>
            </a:endParaRPr>
          </a:p>
        </p:txBody>
      </p:sp>
      <p:sp>
        <p:nvSpPr>
          <p:cNvPr id="7" name="TextBox 6">
            <a:hlinkClick r:id="rId3" action="ppaction://hlinkfile"/>
          </p:cNvPr>
          <p:cNvSpPr txBox="1"/>
          <p:nvPr/>
        </p:nvSpPr>
        <p:spPr>
          <a:xfrm>
            <a:off x="8676456" y="9282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4276873631"/>
      </p:ext>
    </p:extLst>
  </p:cSld>
  <p:clrMapOvr>
    <a:masterClrMapping/>
  </p:clrMapOvr>
  <p:transition advClick="0"/>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LO8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r>
              <a:rPr lang="en-US" sz="2000" b="1" dirty="0"/>
              <a:t>31 </a:t>
            </a:r>
            <a:r>
              <a:rPr lang="en-US" sz="2000" dirty="0"/>
              <a:t>Kirsten has produced a cash flow forecast for </a:t>
            </a:r>
            <a:r>
              <a:rPr lang="en-US" sz="2000" i="1" dirty="0"/>
              <a:t>Convenience Corner</a:t>
            </a:r>
            <a:r>
              <a:rPr lang="en-US" sz="2000" dirty="0"/>
              <a:t>’s next six months of trading</a:t>
            </a:r>
            <a:r>
              <a:rPr lang="en-US" sz="2000" dirty="0" smtClean="0"/>
              <a:t>.</a:t>
            </a:r>
          </a:p>
          <a:p>
            <a:endParaRPr lang="en-US" sz="2000" dirty="0" smtClean="0"/>
          </a:p>
          <a:p>
            <a:endParaRPr lang="en-US" sz="2000" dirty="0">
              <a:solidFill>
                <a:srgbClr val="FF0000"/>
              </a:solidFill>
            </a:endParaRPr>
          </a:p>
          <a:p>
            <a:endParaRPr lang="en-US" sz="2000" dirty="0" smtClean="0">
              <a:solidFill>
                <a:srgbClr val="FF0000"/>
              </a:solidFill>
            </a:endParaRPr>
          </a:p>
          <a:p>
            <a:endParaRPr lang="en-US" sz="2000" dirty="0">
              <a:solidFill>
                <a:srgbClr val="FF0000"/>
              </a:solidFill>
            </a:endParaRPr>
          </a:p>
          <a:p>
            <a:endParaRPr lang="en-US" sz="2000" dirty="0" smtClean="0">
              <a:solidFill>
                <a:srgbClr val="FF0000"/>
              </a:solidFill>
            </a:endParaRPr>
          </a:p>
          <a:p>
            <a:endParaRPr lang="en-US" sz="2000" dirty="0">
              <a:solidFill>
                <a:srgbClr val="FF0000"/>
              </a:solidFill>
            </a:endParaRPr>
          </a:p>
          <a:p>
            <a:endParaRPr lang="en-US" sz="2000" dirty="0" smtClean="0">
              <a:solidFill>
                <a:srgbClr val="FF0000"/>
              </a:solidFill>
            </a:endParaRPr>
          </a:p>
          <a:p>
            <a:endParaRPr lang="en-US" sz="2000" dirty="0">
              <a:solidFill>
                <a:srgbClr val="FF0000"/>
              </a:solidFill>
            </a:endParaRPr>
          </a:p>
          <a:p>
            <a:endParaRPr lang="en-US" sz="2000" dirty="0" smtClean="0">
              <a:solidFill>
                <a:srgbClr val="FF0000"/>
              </a:solidFill>
            </a:endParaRPr>
          </a:p>
          <a:p>
            <a:endParaRPr lang="en-US" sz="2000" dirty="0">
              <a:solidFill>
                <a:srgbClr val="FF0000"/>
              </a:solidFill>
            </a:endParaRPr>
          </a:p>
          <a:p>
            <a:endParaRPr lang="en-US" sz="2000" dirty="0">
              <a:solidFill>
                <a:srgbClr val="FF0000"/>
              </a:solidFill>
            </a:endParaRPr>
          </a:p>
          <a:p>
            <a:r>
              <a:rPr lang="en-US" sz="2000" b="1" dirty="0"/>
              <a:t>(a) </a:t>
            </a:r>
            <a:r>
              <a:rPr lang="en-US" sz="2000" dirty="0"/>
              <a:t>State the meaning of each of the following terms: </a:t>
            </a:r>
          </a:p>
          <a:p>
            <a:r>
              <a:rPr lang="en-GB" sz="2000" dirty="0"/>
              <a:t>• </a:t>
            </a:r>
            <a:r>
              <a:rPr lang="en-GB" sz="2000" dirty="0" smtClean="0"/>
              <a:t>opening balance ____________________________________________ </a:t>
            </a:r>
            <a:endParaRPr lang="en-GB" sz="2000" dirty="0"/>
          </a:p>
          <a:p>
            <a:r>
              <a:rPr lang="en-GB" sz="2000" dirty="0" smtClean="0"/>
              <a:t>___________________________________________________________</a:t>
            </a:r>
            <a:endParaRPr lang="en-GB" sz="2000" dirty="0"/>
          </a:p>
          <a:p>
            <a:r>
              <a:rPr lang="en-GB" sz="2000" dirty="0"/>
              <a:t>• net cash </a:t>
            </a:r>
            <a:r>
              <a:rPr lang="en-GB" sz="2000" dirty="0" smtClean="0"/>
              <a:t>flow _______________________________________________ </a:t>
            </a:r>
            <a:endParaRPr lang="en-GB" sz="2000" dirty="0"/>
          </a:p>
          <a:p>
            <a:r>
              <a:rPr lang="en-GB" sz="2000" dirty="0" smtClean="0"/>
              <a:t>________________________________________________________ </a:t>
            </a:r>
            <a:r>
              <a:rPr lang="en-GB" sz="2000" b="1" dirty="0" smtClean="0"/>
              <a:t>[</a:t>
            </a:r>
            <a:r>
              <a:rPr lang="en-GB" sz="2000" b="1" dirty="0"/>
              <a:t>2]</a:t>
            </a:r>
            <a:endParaRPr lang="en-US" sz="1840" dirty="0">
              <a:solidFill>
                <a:srgbClr val="FF0000"/>
              </a:solidFill>
            </a:endParaRPr>
          </a:p>
        </p:txBody>
      </p:sp>
      <p:pic>
        <p:nvPicPr>
          <p:cNvPr id="4" name="Picture 3"/>
          <p:cNvPicPr>
            <a:picLocks noChangeAspect="1"/>
          </p:cNvPicPr>
          <p:nvPr/>
        </p:nvPicPr>
        <p:blipFill rotWithShape="1">
          <a:blip r:embed="rId3"/>
          <a:srcRect l="26756" t="25391" r="20668" b="38188"/>
          <a:stretch/>
        </p:blipFill>
        <p:spPr>
          <a:xfrm>
            <a:off x="611560" y="1816646"/>
            <a:ext cx="8064896" cy="3141064"/>
          </a:xfrm>
          <a:prstGeom prst="rect">
            <a:avLst/>
          </a:prstGeom>
        </p:spPr>
      </p:pic>
      <p:sp>
        <p:nvSpPr>
          <p:cNvPr id="11" name="TextBox 10">
            <a:hlinkClick r:id="rId4" action="ppaction://hlinkfile"/>
          </p:cNvPr>
          <p:cNvSpPr txBox="1"/>
          <p:nvPr/>
        </p:nvSpPr>
        <p:spPr>
          <a:xfrm>
            <a:off x="8676456" y="9282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3098271886"/>
      </p:ext>
    </p:extLst>
  </p:cSld>
  <p:clrMapOvr>
    <a:masterClrMapping/>
  </p:clrMapOvr>
  <p:transition advClick="0"/>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LO8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endParaRPr lang="en-US" sz="2000" dirty="0" smtClean="0"/>
          </a:p>
          <a:p>
            <a:endParaRPr lang="en-US" sz="2000" dirty="0">
              <a:solidFill>
                <a:srgbClr val="FF0000"/>
              </a:solidFill>
            </a:endParaRPr>
          </a:p>
          <a:p>
            <a:endParaRPr lang="en-US" sz="2000" dirty="0" smtClean="0">
              <a:solidFill>
                <a:srgbClr val="FF0000"/>
              </a:solidFill>
            </a:endParaRPr>
          </a:p>
          <a:p>
            <a:endParaRPr lang="en-US" sz="2000" dirty="0">
              <a:solidFill>
                <a:srgbClr val="FF0000"/>
              </a:solidFill>
            </a:endParaRPr>
          </a:p>
          <a:p>
            <a:endParaRPr lang="en-US" sz="2000" dirty="0" smtClean="0">
              <a:solidFill>
                <a:srgbClr val="FF0000"/>
              </a:solidFill>
            </a:endParaRPr>
          </a:p>
          <a:p>
            <a:endParaRPr lang="en-US" sz="2000" dirty="0">
              <a:solidFill>
                <a:srgbClr val="FF0000"/>
              </a:solidFill>
            </a:endParaRPr>
          </a:p>
          <a:p>
            <a:endParaRPr lang="en-US" sz="2000" dirty="0" smtClean="0">
              <a:solidFill>
                <a:srgbClr val="FF0000"/>
              </a:solidFill>
            </a:endParaRPr>
          </a:p>
          <a:p>
            <a:endParaRPr lang="en-US" sz="2000" dirty="0">
              <a:solidFill>
                <a:srgbClr val="FF0000"/>
              </a:solidFill>
            </a:endParaRPr>
          </a:p>
          <a:p>
            <a:r>
              <a:rPr lang="en-US" sz="2000" b="1" dirty="0" smtClean="0"/>
              <a:t>(</a:t>
            </a:r>
            <a:r>
              <a:rPr lang="en-US" sz="2000" b="1" dirty="0"/>
              <a:t>b) </a:t>
            </a:r>
            <a:r>
              <a:rPr lang="en-US" sz="2000" dirty="0"/>
              <a:t>Using the data given in the cash flow forecast on the previous page, analyse the cash flow position of </a:t>
            </a:r>
            <a:r>
              <a:rPr lang="en-US" sz="2000" i="1" dirty="0"/>
              <a:t>Convenience Corner</a:t>
            </a:r>
            <a:r>
              <a:rPr lang="en-US" sz="2000" dirty="0"/>
              <a:t>. </a:t>
            </a:r>
          </a:p>
          <a:p>
            <a:r>
              <a:rPr lang="en-GB" sz="2000" dirty="0" smtClean="0"/>
              <a:t>___________________________________________________________ </a:t>
            </a:r>
            <a:endParaRPr lang="en-GB" sz="2000" dirty="0"/>
          </a:p>
          <a:p>
            <a:r>
              <a:rPr lang="en-GB" sz="2000" dirty="0" smtClean="0"/>
              <a:t>___________________________________________________________</a:t>
            </a:r>
            <a:endParaRPr lang="en-GB" sz="2000" dirty="0"/>
          </a:p>
          <a:p>
            <a:r>
              <a:rPr lang="en-GB" sz="2000" dirty="0" smtClean="0"/>
              <a:t>___________________________________________________________</a:t>
            </a:r>
            <a:endParaRPr lang="en-GB" sz="2000" dirty="0"/>
          </a:p>
          <a:p>
            <a:r>
              <a:rPr lang="en-GB" sz="2000" dirty="0" smtClean="0"/>
              <a:t>___________________________________________________________</a:t>
            </a:r>
            <a:endParaRPr lang="en-GB" sz="2000" dirty="0"/>
          </a:p>
          <a:p>
            <a:r>
              <a:rPr lang="en-GB" sz="2000" dirty="0" smtClean="0"/>
              <a:t>___________________________________________________________</a:t>
            </a:r>
            <a:endParaRPr lang="en-GB" sz="2000" dirty="0"/>
          </a:p>
          <a:p>
            <a:r>
              <a:rPr lang="en-GB" sz="2000" dirty="0" smtClean="0"/>
              <a:t>___________________________________________________________</a:t>
            </a:r>
            <a:endParaRPr lang="en-GB" sz="2000" dirty="0"/>
          </a:p>
          <a:p>
            <a:r>
              <a:rPr lang="en-GB" sz="2000" dirty="0" smtClean="0"/>
              <a:t>___________________________________________________________</a:t>
            </a:r>
            <a:endParaRPr lang="en-GB" sz="2000" dirty="0"/>
          </a:p>
          <a:p>
            <a:r>
              <a:rPr lang="en-GB" sz="2000" dirty="0" smtClean="0"/>
              <a:t>________________________________________________________ </a:t>
            </a:r>
            <a:r>
              <a:rPr lang="en-GB" sz="2000" b="1" dirty="0" smtClean="0"/>
              <a:t>[4]</a:t>
            </a:r>
            <a:endParaRPr lang="en-US" sz="1840" dirty="0">
              <a:solidFill>
                <a:srgbClr val="FF0000"/>
              </a:solidFill>
            </a:endParaRPr>
          </a:p>
        </p:txBody>
      </p:sp>
      <p:pic>
        <p:nvPicPr>
          <p:cNvPr id="4" name="Picture 3"/>
          <p:cNvPicPr>
            <a:picLocks noChangeAspect="1"/>
          </p:cNvPicPr>
          <p:nvPr/>
        </p:nvPicPr>
        <p:blipFill rotWithShape="1">
          <a:blip r:embed="rId3"/>
          <a:srcRect l="26756" t="25391" r="20668" b="38188"/>
          <a:stretch/>
        </p:blipFill>
        <p:spPr>
          <a:xfrm>
            <a:off x="1691680" y="1124744"/>
            <a:ext cx="6120680" cy="2383843"/>
          </a:xfrm>
          <a:prstGeom prst="rect">
            <a:avLst/>
          </a:prstGeom>
        </p:spPr>
      </p:pic>
      <p:sp>
        <p:nvSpPr>
          <p:cNvPr id="11" name="TextBox 10">
            <a:hlinkClick r:id="rId4" action="ppaction://hlinkfile"/>
          </p:cNvPr>
          <p:cNvSpPr txBox="1"/>
          <p:nvPr/>
        </p:nvSpPr>
        <p:spPr>
          <a:xfrm>
            <a:off x="8676456" y="9282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3350340083"/>
      </p:ext>
    </p:extLst>
  </p:cSld>
  <p:clrMapOvr>
    <a:masterClrMapping/>
  </p:clrMapOvr>
  <p:transition advClick="0"/>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LO8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324535"/>
          </a:xfrm>
          <a:prstGeom prst="rect">
            <a:avLst/>
          </a:prstGeom>
        </p:spPr>
        <p:txBody>
          <a:bodyPr wrap="square">
            <a:spAutoFit/>
          </a:bodyPr>
          <a:lstStyle/>
          <a:p>
            <a:r>
              <a:rPr lang="en-US" sz="2000" b="1" dirty="0"/>
              <a:t>32 </a:t>
            </a:r>
            <a:r>
              <a:rPr lang="en-US" sz="2000" dirty="0"/>
              <a:t>Recommend ways in which </a:t>
            </a:r>
            <a:r>
              <a:rPr lang="en-US" sz="2000" i="1" dirty="0"/>
              <a:t>Convenience Corner </a:t>
            </a:r>
            <a:r>
              <a:rPr lang="en-US" sz="2000" dirty="0"/>
              <a:t>could respond to the increased competition from the supermarket. Give reasons for your recommendations. </a:t>
            </a:r>
            <a:r>
              <a:rPr lang="en-US" sz="2000" b="1" dirty="0"/>
              <a:t>[12] </a:t>
            </a:r>
            <a:endParaRPr lang="en-US" sz="2000" dirty="0"/>
          </a:p>
          <a:p>
            <a:r>
              <a:rPr lang="en-GB" sz="200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1840" dirty="0">
              <a:solidFill>
                <a:srgbClr val="FF0000"/>
              </a:solidFill>
            </a:endParaRPr>
          </a:p>
        </p:txBody>
      </p:sp>
      <p:sp>
        <p:nvSpPr>
          <p:cNvPr id="10" name="TextBox 9">
            <a:hlinkClick r:id="rId3" action="ppaction://hlinkfile"/>
          </p:cNvPr>
          <p:cNvSpPr txBox="1"/>
          <p:nvPr/>
        </p:nvSpPr>
        <p:spPr>
          <a:xfrm>
            <a:off x="8676456" y="92822"/>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175043112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47794</TotalTime>
  <Words>18262</Words>
  <Application>Microsoft Office PowerPoint</Application>
  <PresentationFormat>On-screen Show (4:3)</PresentationFormat>
  <Paragraphs>2002</Paragraphs>
  <Slides>97</Slides>
  <Notes>97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97</vt:i4>
      </vt:variant>
    </vt:vector>
  </HeadingPairs>
  <TitlesOfParts>
    <vt:vector size="105"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P8.1 - Factors affecting the success/failure of a business</vt:lpstr>
      <vt:lpstr>P8.1 - The success/failure of a business - Financial</vt:lpstr>
      <vt:lpstr>P8.1 - The success/failure of a business - Financial</vt:lpstr>
      <vt:lpstr>P8.1 - The success/failure of a business – Non-Financial</vt:lpstr>
      <vt:lpstr>P8.1 - The success/failure of a business – Short Term</vt:lpstr>
      <vt:lpstr>P8.1 - The success/failure of a business – Long term</vt:lpstr>
      <vt:lpstr>P8.1 - The success/failure of a business – Long term</vt:lpstr>
      <vt:lpstr>P8.2 - How to conduct a S.W.O.T analysis</vt:lpstr>
      <vt:lpstr>P8.2 - How to conduct a S.W.O.T analysis</vt:lpstr>
      <vt:lpstr>P8.2 - How to conduct a S.W.O.T analysis</vt:lpstr>
      <vt:lpstr>P8.3 - How to interpret business performance</vt:lpstr>
      <vt:lpstr>P8.3 - Business performance - Financial Analysis </vt:lpstr>
      <vt:lpstr>P8.3 – Understanding Income Statements</vt:lpstr>
      <vt:lpstr>P8.3 – Understanding Income Statements</vt:lpstr>
      <vt:lpstr>P8.3 – Understanding Income Statements</vt:lpstr>
      <vt:lpstr>P8.3 – Understanding Income Statements – Case Study 1</vt:lpstr>
      <vt:lpstr>P8.3 – Understanding Income Statements - Activity</vt:lpstr>
      <vt:lpstr>P8.3 – Understanding Income Statements – Case Study 2</vt:lpstr>
      <vt:lpstr>P8.3 – Understanding Income Statements – Case Study 3</vt:lpstr>
      <vt:lpstr>P8.3 – Understanding Income Statements – Retained Profit</vt:lpstr>
      <vt:lpstr>P8.3 – Understanding Income Statements - Activity</vt:lpstr>
      <vt:lpstr>P8.3 – Understanding Income Statements - Revision</vt:lpstr>
      <vt:lpstr>P8.3 – Understanding Income Statements - Revision</vt:lpstr>
      <vt:lpstr>P8.3 – Using Income Statements in Decision Making</vt:lpstr>
      <vt:lpstr>P8.3 – Using Income Statements in Decision Making</vt:lpstr>
      <vt:lpstr>P8.3 – Using Income Statements in Decision Making</vt:lpstr>
      <vt:lpstr>P8.3 – Using Income Statements in Decision Making</vt:lpstr>
      <vt:lpstr>P8.3 – Using Income Statements in Decision Making</vt:lpstr>
      <vt:lpstr>8.3 – Balance Sheets</vt:lpstr>
      <vt:lpstr>8.3 – Balance Sheets –Personal Balance Sheet – Case Study</vt:lpstr>
      <vt:lpstr>8.3 – Balance Sheets - Assets</vt:lpstr>
      <vt:lpstr>8.3 – Balance Sheets - Liabilities</vt:lpstr>
      <vt:lpstr>8.3 – Balance Sheets - Case Study – Company Balance Sheet</vt:lpstr>
      <vt:lpstr>8.3 – Balance Sheets – Explanation of Balance Sheet terms</vt:lpstr>
      <vt:lpstr>8.3 – Balance Sheets – Explanation of Balance Sheet terms</vt:lpstr>
      <vt:lpstr>8.3 – Balance Sheets – Interpreting Balance Sheet Data</vt:lpstr>
      <vt:lpstr>8.3 – Balance Sheets – Using Balance Sheets – Case Study</vt:lpstr>
      <vt:lpstr>8.3 – Balance Sheets – Revision Summary</vt:lpstr>
      <vt:lpstr>8.3 – Balance Sheets – Using Balance Sheet Data</vt:lpstr>
      <vt:lpstr>8.3 – Balance Sheets – Comparing Balance Sheet Data</vt:lpstr>
      <vt:lpstr>8.3 – Balance Sheets – Comparing Balance Sheet Data</vt:lpstr>
      <vt:lpstr>8.3 – Balance Sheets – Exam Styled Questions</vt:lpstr>
      <vt:lpstr>8.3 – Balance Sheets – Exam Styled Questions</vt:lpstr>
      <vt:lpstr>P8.3 – Cash Flow Forecast - Why cash is important to a Business?</vt:lpstr>
      <vt:lpstr>P8.3 – Cash Flow Forecast</vt:lpstr>
      <vt:lpstr>P8.3 – Cash Flow Forecast– Cash Inflows and Outflows?</vt:lpstr>
      <vt:lpstr>P8.3 – Cash Flow Forecast - Cash Flow Cycle?</vt:lpstr>
      <vt:lpstr>P8.3 – Cash Flow Forecast – Cash Flow Cycle?</vt:lpstr>
      <vt:lpstr>P8.3 – Cash Flow Forecast – What Cash Flow is Not!</vt:lpstr>
      <vt:lpstr>P8.3 – Cash Flow Forecast – What Cash Flow is Not!</vt:lpstr>
      <vt:lpstr>P8.3 – Cash Flow Forecast – Revision Summary – Cash Flow</vt:lpstr>
      <vt:lpstr>P8.3 – Cash Flow Forecast</vt:lpstr>
      <vt:lpstr>P8.3 – Cash Flow Forecast – Uses</vt:lpstr>
      <vt:lpstr>P8.3 – Cash Flow Forecast</vt:lpstr>
      <vt:lpstr>P8.3 – Cash Flow Forecast</vt:lpstr>
      <vt:lpstr>P8.3 – Cash Flow Forecast - Activity</vt:lpstr>
      <vt:lpstr>P8.3 – Cash Flow Forecast - Activity</vt:lpstr>
      <vt:lpstr>P8.3 – Cash Flow Forecast – Revision Summary</vt:lpstr>
      <vt:lpstr>P8.3 – Cash Flow Forecast – How can Cash Flow problems be overcome?</vt:lpstr>
      <vt:lpstr>P8.3 – Cash Flow Forecast – Case Study – Flowers Park Supplies?</vt:lpstr>
      <vt:lpstr>P8.3 – Cash Flow Forecast – Case Study – Flowers Park Supplies?</vt:lpstr>
      <vt:lpstr>P8.4 - Business Performance - Assessment of non-financial data </vt:lpstr>
      <vt:lpstr>P8.4 - Business Performance - Assessment of non-financial data </vt:lpstr>
      <vt:lpstr>P8.4 - Business Performance - Assessment of non-financial data </vt:lpstr>
      <vt:lpstr>P8.4 - Business performance - Comparison with organisational objectives </vt:lpstr>
      <vt:lpstr>P8.4 - Business performance - Comparison with organisational objectives </vt:lpstr>
      <vt:lpstr>P8.4 - Business performance - Comparison with industrial averages</vt:lpstr>
      <vt:lpstr>P8.4 - Business performance - Comparison with similar businesses </vt:lpstr>
      <vt:lpstr>P8.4 - Business performance - Trends over time </vt:lpstr>
      <vt:lpstr>P8.4 - Business performance - Trends over time </vt:lpstr>
      <vt:lpstr>P8.4 - Methods used to improve business performance - Quality Control</vt:lpstr>
      <vt:lpstr>P8.4 - Methods used to improve business performance - Quality Control</vt:lpstr>
      <vt:lpstr>P8.4 - Business performance improvement Methods</vt:lpstr>
      <vt:lpstr>P8.4 - Business performance improvement Methods</vt:lpstr>
      <vt:lpstr>P8.4 - Business performance improvement Methods – Quality Assurance</vt:lpstr>
      <vt:lpstr>P8.4 - Methods – Total Quality Management (TQM)</vt:lpstr>
      <vt:lpstr>P8.4 - Methods – Total Quality Management (TQM)</vt:lpstr>
      <vt:lpstr>P8.4 - Methods – Total Quality Management (TQM)</vt:lpstr>
      <vt:lpstr>8.4 – Performance Methods – Assuring Customers of Quality</vt:lpstr>
      <vt:lpstr>8.4 – Performance Methods – Assuring Customers of Quality</vt:lpstr>
      <vt:lpstr>8.4 – Performance Methods – Exam Style Questions</vt:lpstr>
      <vt:lpstr>8.4 – Performance Methods – Exam Style Questions</vt:lpstr>
      <vt:lpstr>8.5 – Performance Methods – Lean Production – Kaizen and JIT</vt:lpstr>
      <vt:lpstr>8.5 – Performance Methods – Lean Production – Kaizen and JIT</vt:lpstr>
      <vt:lpstr>8.5 – Performance Methods – Lean Production – Case Study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LO8 - Cambridge Technicals</dc:title>
  <dc:subject>eBusiness</dc:subject>
  <dc:creator>Enderoth</dc:creator>
  <cp:lastModifiedBy>Stephen Rafferty</cp:lastModifiedBy>
  <cp:revision>1607</cp:revision>
  <cp:lastPrinted>2014-01-22T18:25:48Z</cp:lastPrinted>
  <dcterms:created xsi:type="dcterms:W3CDTF">2008-03-12T11:01:44Z</dcterms:created>
  <dcterms:modified xsi:type="dcterms:W3CDTF">2016-09-02T13:08:35Z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